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258" r:id="rId2"/>
    <p:sldId id="259" r:id="rId3"/>
    <p:sldId id="260" r:id="rId4"/>
    <p:sldId id="261" r:id="rId5"/>
    <p:sldId id="262" r:id="rId6"/>
    <p:sldId id="263" r:id="rId7"/>
    <p:sldId id="278" r:id="rId8"/>
    <p:sldId id="266" r:id="rId9"/>
    <p:sldId id="279" r:id="rId10"/>
    <p:sldId id="269" r:id="rId11"/>
    <p:sldId id="270" r:id="rId12"/>
    <p:sldId id="280" r:id="rId13"/>
    <p:sldId id="272" r:id="rId14"/>
    <p:sldId id="277" r:id="rId15"/>
    <p:sldId id="281" r:id="rId16"/>
    <p:sldId id="282" r:id="rId17"/>
    <p:sldId id="283" r:id="rId18"/>
    <p:sldId id="284"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461" autoAdjust="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065417" y="5054602"/>
            <a:ext cx="673276" cy="279400"/>
          </a:xfrm>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a:xfrm>
            <a:off x="1921934" y="5054602"/>
            <a:ext cx="4064860" cy="279400"/>
          </a:xfrm>
        </p:spPr>
        <p:txBody>
          <a:bodyPr/>
          <a:lstStyle/>
          <a:p>
            <a:endParaRPr lang="ru-RU"/>
          </a:p>
        </p:txBody>
      </p:sp>
      <p:sp>
        <p:nvSpPr>
          <p:cNvPr id="6" name="Slide Number Placeholder 5"/>
          <p:cNvSpPr>
            <a:spLocks noGrp="1"/>
          </p:cNvSpPr>
          <p:nvPr>
            <p:ph type="sldNum" sz="quarter" idx="12"/>
          </p:nvPr>
        </p:nvSpPr>
        <p:spPr>
          <a:xfrm>
            <a:off x="6817317" y="5054602"/>
            <a:ext cx="413483" cy="279400"/>
          </a:xfrm>
        </p:spPr>
        <p:txBody>
          <a:bodyPr/>
          <a:lstStyle/>
          <a:p>
            <a:fld id="{A4D87F92-B47A-417F-8869-41CB745BD43D}" type="slidenum">
              <a:rPr lang="ru-RU" smtClean="0"/>
              <a:pPr/>
              <a:t>‹#›</a:t>
            </a:fld>
            <a:endParaRPr lang="ru-RU"/>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7971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D87F92-B47A-417F-8869-41CB745BD43D}" type="slidenum">
              <a:rPr lang="ru-RU" smtClean="0"/>
              <a:pPr/>
              <a:t>‹#›</a:t>
            </a:fld>
            <a:endParaRPr lang="ru-RU"/>
          </a:p>
        </p:txBody>
      </p:sp>
    </p:spTree>
    <p:extLst>
      <p:ext uri="{BB962C8B-B14F-4D97-AF65-F5344CB8AC3E}">
        <p14:creationId xmlns:p14="http://schemas.microsoft.com/office/powerpoint/2010/main" val="332512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D87F92-B47A-417F-8869-41CB745BD43D}" type="slidenum">
              <a:rPr lang="ru-RU" smtClean="0"/>
              <a:pPr/>
              <a:t>‹#›</a:t>
            </a:fld>
            <a:endParaRPr lang="ru-RU"/>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7082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D87F92-B47A-417F-8869-41CB745BD43D}" type="slidenum">
              <a:rPr lang="ru-RU" smtClean="0"/>
              <a:pPr/>
              <a:t>‹#›</a:t>
            </a:fld>
            <a:endParaRPr lang="ru-RU"/>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0196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D87F92-B47A-417F-8869-41CB745BD43D}" type="slidenum">
              <a:rPr lang="ru-RU" smtClean="0"/>
              <a:pPr/>
              <a:t>‹#›</a:t>
            </a:fld>
            <a:endParaRPr lang="ru-RU"/>
          </a:p>
        </p:txBody>
      </p:sp>
    </p:spTree>
    <p:extLst>
      <p:ext uri="{BB962C8B-B14F-4D97-AF65-F5344CB8AC3E}">
        <p14:creationId xmlns:p14="http://schemas.microsoft.com/office/powerpoint/2010/main" val="204092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D87F92-B47A-417F-8869-41CB745BD43D}" type="slidenum">
              <a:rPr lang="ru-RU" smtClean="0"/>
              <a:pPr/>
              <a:t>‹#›</a:t>
            </a:fld>
            <a:endParaRPr lang="ru-RU"/>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0535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ru-RU" smtClean="0"/>
              <a:t>Образец заголовка</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D87F92-B47A-417F-8869-41CB745BD43D}" type="slidenum">
              <a:rPr lang="ru-RU" smtClean="0"/>
              <a:pPr/>
              <a:t>‹#›</a:t>
            </a:fld>
            <a:endParaRPr lang="ru-RU"/>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1808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D87F92-B47A-417F-8869-41CB745BD43D}" type="slidenum">
              <a:rPr lang="ru-RU" smtClean="0"/>
              <a:pPr/>
              <a:t>‹#›</a:t>
            </a:fld>
            <a:endParaRPr lang="ru-RU"/>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7786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D87F92-B47A-417F-8869-41CB745BD43D}" type="slidenum">
              <a:rPr lang="ru-RU" smtClean="0"/>
              <a:pPr/>
              <a:t>‹#›</a:t>
            </a:fld>
            <a:endParaRPr lang="ru-RU"/>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5407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D87F92-B47A-417F-8869-41CB745BD43D}" type="slidenum">
              <a:rPr lang="ru-RU" smtClean="0"/>
              <a:pPr/>
              <a:t>‹#›</a:t>
            </a:fld>
            <a:endParaRPr lang="ru-RU"/>
          </a:p>
        </p:txBody>
      </p:sp>
    </p:spTree>
    <p:extLst>
      <p:ext uri="{BB962C8B-B14F-4D97-AF65-F5344CB8AC3E}">
        <p14:creationId xmlns:p14="http://schemas.microsoft.com/office/powerpoint/2010/main" val="4122336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D87F92-B47A-417F-8869-41CB745BD43D}" type="slidenum">
              <a:rPr lang="ru-RU" smtClean="0"/>
              <a:pPr/>
              <a:t>‹#›</a:t>
            </a:fld>
            <a:endParaRPr lang="ru-RU"/>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886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D87F92-B47A-417F-8869-41CB745BD43D}" type="slidenum">
              <a:rPr lang="ru-RU" smtClean="0"/>
              <a:pPr/>
              <a:t>‹#›</a:t>
            </a:fld>
            <a:endParaRPr lang="ru-RU"/>
          </a:p>
        </p:txBody>
      </p:sp>
    </p:spTree>
    <p:extLst>
      <p:ext uri="{BB962C8B-B14F-4D97-AF65-F5344CB8AC3E}">
        <p14:creationId xmlns:p14="http://schemas.microsoft.com/office/powerpoint/2010/main" val="4028097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4D87F92-B47A-417F-8869-41CB745BD43D}" type="slidenum">
              <a:rPr lang="ru-RU" smtClean="0"/>
              <a:pPr/>
              <a:t>‹#›</a:t>
            </a:fld>
            <a:endParaRPr lang="ru-RU"/>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3381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4D87F92-B47A-417F-8869-41CB745BD43D}" type="slidenum">
              <a:rPr lang="ru-RU" smtClean="0"/>
              <a:pPr/>
              <a:t>‹#›</a:t>
            </a:fld>
            <a:endParaRPr lang="ru-RU"/>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6382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4D87F92-B47A-417F-8869-41CB745BD43D}" type="slidenum">
              <a:rPr lang="ru-RU" smtClean="0"/>
              <a:pPr/>
              <a:t>‹#›</a:t>
            </a:fld>
            <a:endParaRPr lang="ru-RU"/>
          </a:p>
        </p:txBody>
      </p:sp>
    </p:spTree>
    <p:extLst>
      <p:ext uri="{BB962C8B-B14F-4D97-AF65-F5344CB8AC3E}">
        <p14:creationId xmlns:p14="http://schemas.microsoft.com/office/powerpoint/2010/main" val="1787767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D87F92-B47A-417F-8869-41CB745BD43D}" type="slidenum">
              <a:rPr lang="ru-RU" smtClean="0"/>
              <a:pPr/>
              <a:t>‹#›</a:t>
            </a:fld>
            <a:endParaRPr lang="ru-RU"/>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4815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3902C4-1344-4334-B79A-6365EC5ACD6A}" type="datetimeFigureOut">
              <a:rPr lang="ru-RU" smtClean="0"/>
              <a:pPr/>
              <a:t>29.10.2025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D87F92-B47A-417F-8869-41CB745BD43D}" type="slidenum">
              <a:rPr lang="ru-RU" smtClean="0"/>
              <a:pPr/>
              <a:t>‹#›</a:t>
            </a:fld>
            <a:endParaRPr lang="ru-RU"/>
          </a:p>
        </p:txBody>
      </p:sp>
    </p:spTree>
    <p:extLst>
      <p:ext uri="{BB962C8B-B14F-4D97-AF65-F5344CB8AC3E}">
        <p14:creationId xmlns:p14="http://schemas.microsoft.com/office/powerpoint/2010/main" val="3797000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3902C4-1344-4334-B79A-6365EC5ACD6A}" type="datetimeFigureOut">
              <a:rPr lang="ru-RU" smtClean="0"/>
              <a:pPr/>
              <a:t>29.10.2025</a:t>
            </a:fld>
            <a:endParaRPr lang="ru-RU"/>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4D87F92-B47A-417F-8869-41CB745BD43D}" type="slidenum">
              <a:rPr lang="ru-RU" smtClean="0"/>
              <a:pPr/>
              <a:t>‹#›</a:t>
            </a:fld>
            <a:endParaRPr lang="ru-RU"/>
          </a:p>
        </p:txBody>
      </p:sp>
    </p:spTree>
    <p:extLst>
      <p:ext uri="{BB962C8B-B14F-4D97-AF65-F5344CB8AC3E}">
        <p14:creationId xmlns:p14="http://schemas.microsoft.com/office/powerpoint/2010/main" val="2199699134"/>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3825" y="836712"/>
            <a:ext cx="7344816" cy="720080"/>
          </a:xfrm>
          <a:ln>
            <a:solidFill>
              <a:srgbClr val="92D050"/>
            </a:solidFill>
          </a:ln>
        </p:spPr>
        <p:style>
          <a:lnRef idx="2">
            <a:schemeClr val="accent1"/>
          </a:lnRef>
          <a:fillRef idx="1">
            <a:schemeClr val="lt1"/>
          </a:fillRef>
          <a:effectRef idx="0">
            <a:schemeClr val="accent1"/>
          </a:effectRef>
          <a:fontRef idx="minor">
            <a:schemeClr val="dk1"/>
          </a:fontRef>
        </p:style>
        <p:txBody>
          <a:bodyPr>
            <a:normAutofit/>
          </a:bodyPr>
          <a:lstStyle/>
          <a:p>
            <a:pPr algn="ctr"/>
            <a:r>
              <a:rPr lang="ru-RU" sz="1600" b="1" dirty="0" smtClean="0">
                <a:solidFill>
                  <a:schemeClr val="tx1"/>
                </a:solidFill>
                <a:latin typeface="Times New Roman" pitchFamily="18" charset="0"/>
                <a:cs typeface="Times New Roman" pitchFamily="18" charset="0"/>
              </a:rPr>
              <a:t>муниципальное бюджетное дошкольное  образовательное учреждение </a:t>
            </a:r>
            <a:br>
              <a:rPr lang="ru-RU" sz="1600" b="1" dirty="0" smtClean="0">
                <a:solidFill>
                  <a:schemeClr val="tx1"/>
                </a:solidFill>
                <a:latin typeface="Times New Roman" pitchFamily="18" charset="0"/>
                <a:cs typeface="Times New Roman" pitchFamily="18" charset="0"/>
              </a:rPr>
            </a:br>
            <a:r>
              <a:rPr lang="ru-RU" sz="1600" b="1" dirty="0" smtClean="0">
                <a:solidFill>
                  <a:schemeClr val="tx1"/>
                </a:solidFill>
                <a:latin typeface="Times New Roman" pitchFamily="18" charset="0"/>
                <a:cs typeface="Times New Roman" pitchFamily="18" charset="0"/>
              </a:rPr>
              <a:t>«Детский сад № 23»</a:t>
            </a:r>
            <a:endParaRPr lang="ru-RU" sz="16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10000"/>
          </a:bodyPr>
          <a:lstStyle/>
          <a:p>
            <a:pPr algn="ctr">
              <a:buNone/>
            </a:pPr>
            <a:r>
              <a:rPr lang="ru-RU" sz="3600" b="1" dirty="0" smtClean="0">
                <a:solidFill>
                  <a:schemeClr val="accent1">
                    <a:lumMod val="75000"/>
                  </a:schemeClr>
                </a:solidFill>
                <a:effectLst>
                  <a:outerShdw blurRad="38100" dist="38100" dir="2700000" algn="tl">
                    <a:srgbClr val="000000">
                      <a:alpha val="43137"/>
                    </a:srgbClr>
                  </a:outerShdw>
                </a:effectLst>
              </a:rPr>
              <a:t>Ознакомление с образовательной программой </a:t>
            </a:r>
          </a:p>
          <a:p>
            <a:pPr algn="ctr">
              <a:buNone/>
            </a:pPr>
            <a:r>
              <a:rPr lang="ru-RU" sz="3600" b="1" dirty="0">
                <a:solidFill>
                  <a:schemeClr val="accent1">
                    <a:lumMod val="75000"/>
                  </a:schemeClr>
                </a:solidFill>
                <a:effectLst>
                  <a:outerShdw blurRad="38100" dist="38100" dir="2700000" algn="tl">
                    <a:srgbClr val="000000">
                      <a:alpha val="43137"/>
                    </a:srgbClr>
                  </a:outerShdw>
                </a:effectLst>
              </a:rPr>
              <a:t>м</a:t>
            </a:r>
            <a:r>
              <a:rPr lang="ru-RU" sz="3600" b="1" dirty="0" smtClean="0">
                <a:solidFill>
                  <a:schemeClr val="accent1">
                    <a:lumMod val="75000"/>
                  </a:schemeClr>
                </a:solidFill>
                <a:effectLst>
                  <a:outerShdw blurRad="38100" dist="38100" dir="2700000" algn="tl">
                    <a:srgbClr val="000000">
                      <a:alpha val="43137"/>
                    </a:srgbClr>
                  </a:outerShdw>
                </a:effectLst>
              </a:rPr>
              <a:t>униципального бюджетного дошкольного образовательного учреждения </a:t>
            </a:r>
          </a:p>
          <a:p>
            <a:pPr algn="ctr">
              <a:buNone/>
            </a:pPr>
            <a:r>
              <a:rPr lang="ru-RU" sz="3600" b="1" dirty="0" smtClean="0">
                <a:solidFill>
                  <a:schemeClr val="accent1">
                    <a:lumMod val="75000"/>
                  </a:schemeClr>
                </a:solidFill>
                <a:effectLst>
                  <a:outerShdw blurRad="38100" dist="38100" dir="2700000" algn="tl">
                    <a:srgbClr val="000000">
                      <a:alpha val="43137"/>
                    </a:srgbClr>
                  </a:outerShdw>
                </a:effectLst>
              </a:rPr>
              <a:t> «Детский сад № 23»</a:t>
            </a:r>
            <a:endParaRPr lang="ru-RU" sz="3600" b="1" dirty="0">
              <a:solidFill>
                <a:schemeClr val="accent1">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288032"/>
          </a:xfrm>
        </p:spPr>
        <p:txBody>
          <a:bodyPr>
            <a:normAutofit fontScale="90000"/>
          </a:bodyPr>
          <a:lstStyle/>
          <a:p>
            <a:pPr algn="ctr"/>
            <a:r>
              <a:rPr lang="ru-RU" sz="2400" b="1" dirty="0" smtClean="0">
                <a:solidFill>
                  <a:srgbClr val="C00000"/>
                </a:solidFill>
              </a:rPr>
              <a:t/>
            </a:r>
            <a:br>
              <a:rPr lang="ru-RU" sz="2400" b="1" dirty="0" smtClean="0">
                <a:solidFill>
                  <a:srgbClr val="C00000"/>
                </a:solidFill>
              </a:rPr>
            </a:br>
            <a:r>
              <a:rPr lang="ru-RU" sz="2400" b="1" dirty="0" smtClean="0">
                <a:solidFill>
                  <a:schemeClr val="accent2">
                    <a:lumMod val="75000"/>
                  </a:schemeClr>
                </a:solidFill>
              </a:rPr>
              <a:t>Образовательные области</a:t>
            </a:r>
            <a:endParaRPr lang="ru-RU" sz="2400" b="1" dirty="0">
              <a:solidFill>
                <a:schemeClr val="accent2">
                  <a:lumMod val="75000"/>
                </a:schemeClr>
              </a:solidFill>
            </a:endParaRPr>
          </a:p>
        </p:txBody>
      </p:sp>
      <p:sp>
        <p:nvSpPr>
          <p:cNvPr id="3" name="Содержимое 2"/>
          <p:cNvSpPr>
            <a:spLocks noGrp="1"/>
          </p:cNvSpPr>
          <p:nvPr>
            <p:ph idx="1"/>
          </p:nvPr>
        </p:nvSpPr>
        <p:spPr>
          <a:xfrm>
            <a:off x="539552" y="1052736"/>
            <a:ext cx="7848872" cy="5256584"/>
          </a:xfrm>
        </p:spPr>
        <p:txBody>
          <a:bodyPr>
            <a:normAutofit lnSpcReduction="10000"/>
          </a:bodyPr>
          <a:lstStyle/>
          <a:p>
            <a:pPr>
              <a:buNone/>
            </a:pPr>
            <a:r>
              <a:rPr lang="ru-RU" sz="1400" b="1" dirty="0" smtClean="0">
                <a:solidFill>
                  <a:schemeClr val="accent2">
                    <a:lumMod val="75000"/>
                  </a:schemeClr>
                </a:solidFill>
              </a:rPr>
              <a:t>Социально-коммуникативное</a:t>
            </a:r>
            <a:r>
              <a:rPr lang="ru-RU" sz="1400" b="1" dirty="0" smtClean="0">
                <a:solidFill>
                  <a:schemeClr val="tx1"/>
                </a:solidFill>
              </a:rPr>
              <a:t> </a:t>
            </a:r>
            <a:r>
              <a:rPr lang="ru-RU" sz="1400" dirty="0" smtClean="0">
                <a:solidFill>
                  <a:schemeClr val="tx1"/>
                </a:solidFill>
              </a:rPr>
              <a:t>развитие направлено на усвоение норм и ценностей, принятых в обществе, включая моральные и нравственные ценности; развитие общения и взаимодействия ребенка со взрослыми и сверстниками; становление самостоятельности, целенаправленности и </a:t>
            </a:r>
            <a:r>
              <a:rPr lang="ru-RU" sz="1400" dirty="0" err="1" smtClean="0">
                <a:solidFill>
                  <a:schemeClr val="tx1"/>
                </a:solidFill>
              </a:rPr>
              <a:t>саморегуляции</a:t>
            </a:r>
            <a:r>
              <a:rPr lang="ru-RU" sz="1400" dirty="0" smtClean="0">
                <a:solidFill>
                  <a:schemeClr val="tx1"/>
                </a:solidFill>
              </a:rPr>
              <a:t> собственных действий; развитие социального и эмоционального интеллекта, эмоциональной отзывчивости, сопереживания, формирование готовности к совместной деятельности со сверстниками, формирование уважительного отношения и чувства принадлежности к своей семье и к сообществу детей и взрослых в Организации; формирование позитивных установок к различным видам труда и творчества; формирование основ безопасного поведения в быту, социуме, природе.</a:t>
            </a:r>
          </a:p>
          <a:p>
            <a:pPr algn="just">
              <a:buNone/>
            </a:pPr>
            <a:r>
              <a:rPr lang="ru-RU" sz="1400" b="1" dirty="0" smtClean="0">
                <a:solidFill>
                  <a:schemeClr val="accent2">
                    <a:lumMod val="75000"/>
                  </a:schemeClr>
                </a:solidFill>
              </a:rPr>
              <a:t>Познавательное развитие </a:t>
            </a:r>
            <a:r>
              <a:rPr lang="ru-RU" sz="1400" dirty="0" smtClean="0">
                <a:solidFill>
                  <a:schemeClr val="tx1"/>
                </a:solidFill>
              </a:rPr>
              <a:t>предполагает развитие интересов детей, любознательности и познавательной мотивации; формирование познавательных действий, становление сознания; развитие воображения и творческой активности; формирование первичных представлений о себе, других людях, объектах окружающего мира, о свойствах и отношениях объектов окружающего мира (форме, цвете, размере, материале, звучании, ритме, темпе, количестве, числе, части и целом, пространстве и времени, движении и покое, причинах и следствиях и др.), о малой родине и Отечестве, представлений о </a:t>
            </a:r>
            <a:r>
              <a:rPr lang="ru-RU" sz="1400" dirty="0" err="1" smtClean="0">
                <a:solidFill>
                  <a:schemeClr val="tx1"/>
                </a:solidFill>
              </a:rPr>
              <a:t>социокультурных</a:t>
            </a:r>
            <a:r>
              <a:rPr lang="ru-RU" sz="1400" dirty="0" smtClean="0">
                <a:solidFill>
                  <a:schemeClr val="tx1"/>
                </a:solidFill>
              </a:rPr>
              <a:t> ценностях нашего народа, об отечественных традициях и праздниках, о планете Земля как общем доме людей, об особенностях ее природы, многообразии стран и народов мира.</a:t>
            </a:r>
          </a:p>
          <a:p>
            <a:pPr algn="just">
              <a:buNone/>
            </a:pPr>
            <a:r>
              <a:rPr lang="ru-RU" sz="1400" b="1" dirty="0" smtClean="0">
                <a:solidFill>
                  <a:schemeClr val="accent2">
                    <a:lumMod val="75000"/>
                  </a:schemeClr>
                </a:solidFill>
              </a:rPr>
              <a:t>Речевое развитие </a:t>
            </a:r>
            <a:r>
              <a:rPr lang="ru-RU" sz="1400" dirty="0" smtClean="0">
                <a:solidFill>
                  <a:schemeClr val="tx1"/>
                </a:solidFill>
              </a:rPr>
              <a:t>включает владение речью как средством общения и культуры; обогащение активного словаря; развитие связной, грамматически правильной диалогической и монологической речи; развитие речевого творчества; развитие звуковой и интонационной культуры речи, фонематического слуха; знакомство с книжной культурой, детской литературой, понимание на слух текстов различных жанров детской литературы; формирование звуковой аналитико-синтетической активности как предпосылки обучения грамоте.</a:t>
            </a:r>
          </a:p>
          <a:p>
            <a:pPr>
              <a:buNone/>
            </a:pPr>
            <a:endParaRPr lang="ru-RU" sz="1200" b="1"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20688"/>
            <a:ext cx="8352928" cy="5616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827584" y="980728"/>
            <a:ext cx="7704856" cy="3970318"/>
          </a:xfrm>
          <a:prstGeom prst="rect">
            <a:avLst/>
          </a:prstGeom>
          <a:noFill/>
        </p:spPr>
        <p:txBody>
          <a:bodyPr wrap="square" rtlCol="0">
            <a:spAutoFit/>
          </a:bodyPr>
          <a:lstStyle/>
          <a:p>
            <a:pPr algn="just"/>
            <a:r>
              <a:rPr lang="ru-RU" sz="1400" b="1" dirty="0" smtClean="0">
                <a:solidFill>
                  <a:schemeClr val="accent2">
                    <a:lumMod val="75000"/>
                  </a:schemeClr>
                </a:solidFill>
              </a:rPr>
              <a:t>Художественно-эстетическое развитие </a:t>
            </a:r>
            <a:r>
              <a:rPr lang="ru-RU" sz="1400" dirty="0" smtClean="0"/>
              <a:t>предполагает развитие предпосылок ценностно-смыслового восприятия и понимания произведений искусства (словесного, музыкального, изобразительного), мира природы; становление эстетического отношения к окружающему миру; формирование элементарных представлений о видах искусства; восприятие музыки, художественной литературы, фольклора; стимулирование сопереживания персонажам художественных произведений; реализацию самостоятельной творческой деятельности детей (изобразительной, конструктивно-модельной, музыкальной и др.).</a:t>
            </a:r>
          </a:p>
          <a:p>
            <a:pPr marL="109728" indent="0" algn="just">
              <a:buNone/>
            </a:pPr>
            <a:endParaRPr lang="ru-RU" sz="1400" dirty="0" smtClean="0"/>
          </a:p>
          <a:p>
            <a:pPr algn="just"/>
            <a:r>
              <a:rPr lang="ru-RU" sz="1400" b="1" dirty="0" smtClean="0">
                <a:solidFill>
                  <a:schemeClr val="accent2">
                    <a:lumMod val="75000"/>
                  </a:schemeClr>
                </a:solidFill>
              </a:rPr>
              <a:t>Физическое развитие включает </a:t>
            </a:r>
            <a:r>
              <a:rPr lang="ru-RU" sz="1400" dirty="0" smtClean="0"/>
              <a:t>приобретение опыта в следующих видах деятельности детей: двигательной, в том числе связанной с выполнением упражнений, направленных на развитие таких физических качеств, как координация и гибкость; способствующих правильному формированию опорно-двигательной системы организма, развитию равновесия, координации движения, крупной и мелкой моторики обеих рук, а также с правильным, не наносящем ущерба организму, выполнением основных движений (ходьба, бег, мягкие прыжки, повороты в обе стороны), формирование начальных представлений о некоторых видах спорта, овладение подвижными играми с правилами; становление целенаправленности и </a:t>
            </a:r>
            <a:r>
              <a:rPr lang="ru-RU" sz="1400" dirty="0" err="1" smtClean="0"/>
              <a:t>саморегуляции</a:t>
            </a:r>
            <a:r>
              <a:rPr lang="ru-RU" sz="1400" dirty="0" smtClean="0"/>
              <a:t> в двигательной сфере; становление ценностей здорового образа жизни, овладение его элементарными нормами и правилами (в питании, двигательном режиме, закаливании, при формировании полезных привычек и др.).</a:t>
            </a:r>
            <a:endParaRPr lang="ru-RU"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488961" y="678195"/>
            <a:ext cx="6092232" cy="4452607"/>
          </a:xfrm>
          <a:prstGeom prst="rect">
            <a:avLst/>
          </a:prstGeom>
        </p:spPr>
      </p:pic>
      <p:grpSp>
        <p:nvGrpSpPr>
          <p:cNvPr id="3" name="Группа 24"/>
          <p:cNvGrpSpPr>
            <a:grpSpLocks/>
          </p:cNvGrpSpPr>
          <p:nvPr/>
        </p:nvGrpSpPr>
        <p:grpSpPr bwMode="auto">
          <a:xfrm>
            <a:off x="5292080" y="3501008"/>
            <a:ext cx="3232150" cy="2179637"/>
            <a:chOff x="5660061" y="3789040"/>
            <a:chExt cx="3232219" cy="2179673"/>
          </a:xfrm>
        </p:grpSpPr>
        <p:sp>
          <p:nvSpPr>
            <p:cNvPr id="4" name="Стрелка влево 3"/>
            <p:cNvSpPr/>
            <p:nvPr/>
          </p:nvSpPr>
          <p:spPr>
            <a:xfrm>
              <a:off x="5660061" y="4816169"/>
              <a:ext cx="1820901" cy="628660"/>
            </a:xfrm>
            <a:prstGeom prst="leftArrow">
              <a:avLst>
                <a:gd name="adj1" fmla="val 60000"/>
                <a:gd name="adj2" fmla="val 50000"/>
              </a:avLst>
            </a:prstGeom>
            <a:solidFill>
              <a:schemeClr val="bg1">
                <a:lumMod val="65000"/>
              </a:schemeClr>
            </a:solidFill>
            <a:effectLst>
              <a:outerShdw blurRad="50800" dist="38100" dir="5400000" algn="t" rotWithShape="0">
                <a:prstClr val="black">
                  <a:alpha val="40000"/>
                </a:prstClr>
              </a:outerShdw>
            </a:effectLst>
          </p:spPr>
          <p:style>
            <a:lnRef idx="0">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5" name="Полилиния 4"/>
            <p:cNvSpPr/>
            <p:nvPr/>
          </p:nvSpPr>
          <p:spPr>
            <a:xfrm>
              <a:off x="6191884" y="4292285"/>
              <a:ext cx="2578155" cy="1676428"/>
            </a:xfrm>
            <a:custGeom>
              <a:avLst/>
              <a:gdLst>
                <a:gd name="connsiteX0" fmla="*/ 0 w 2577163"/>
                <a:gd name="connsiteY0" fmla="*/ 167600 h 1675999"/>
                <a:gd name="connsiteX1" fmla="*/ 49089 w 2577163"/>
                <a:gd name="connsiteY1" fmla="*/ 49089 h 1675999"/>
                <a:gd name="connsiteX2" fmla="*/ 167600 w 2577163"/>
                <a:gd name="connsiteY2" fmla="*/ 0 h 1675999"/>
                <a:gd name="connsiteX3" fmla="*/ 2409563 w 2577163"/>
                <a:gd name="connsiteY3" fmla="*/ 0 h 1675999"/>
                <a:gd name="connsiteX4" fmla="*/ 2528074 w 2577163"/>
                <a:gd name="connsiteY4" fmla="*/ 49089 h 1675999"/>
                <a:gd name="connsiteX5" fmla="*/ 2577163 w 2577163"/>
                <a:gd name="connsiteY5" fmla="*/ 167600 h 1675999"/>
                <a:gd name="connsiteX6" fmla="*/ 2577163 w 2577163"/>
                <a:gd name="connsiteY6" fmla="*/ 1508399 h 1675999"/>
                <a:gd name="connsiteX7" fmla="*/ 2528074 w 2577163"/>
                <a:gd name="connsiteY7" fmla="*/ 1626910 h 1675999"/>
                <a:gd name="connsiteX8" fmla="*/ 2409563 w 2577163"/>
                <a:gd name="connsiteY8" fmla="*/ 1675999 h 1675999"/>
                <a:gd name="connsiteX9" fmla="*/ 167600 w 2577163"/>
                <a:gd name="connsiteY9" fmla="*/ 1675999 h 1675999"/>
                <a:gd name="connsiteX10" fmla="*/ 49089 w 2577163"/>
                <a:gd name="connsiteY10" fmla="*/ 1626910 h 1675999"/>
                <a:gd name="connsiteX11" fmla="*/ 0 w 2577163"/>
                <a:gd name="connsiteY11" fmla="*/ 1508399 h 1675999"/>
                <a:gd name="connsiteX12" fmla="*/ 0 w 2577163"/>
                <a:gd name="connsiteY12" fmla="*/ 167600 h 167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7163" h="1675999">
                  <a:moveTo>
                    <a:pt x="0" y="167600"/>
                  </a:moveTo>
                  <a:cubicBezTo>
                    <a:pt x="0" y="123150"/>
                    <a:pt x="17658" y="80520"/>
                    <a:pt x="49089" y="49089"/>
                  </a:cubicBezTo>
                  <a:cubicBezTo>
                    <a:pt x="80520" y="17658"/>
                    <a:pt x="123150" y="0"/>
                    <a:pt x="167600" y="0"/>
                  </a:cubicBezTo>
                  <a:lnTo>
                    <a:pt x="2409563" y="0"/>
                  </a:lnTo>
                  <a:cubicBezTo>
                    <a:pt x="2454013" y="0"/>
                    <a:pt x="2496643" y="17658"/>
                    <a:pt x="2528074" y="49089"/>
                  </a:cubicBezTo>
                  <a:cubicBezTo>
                    <a:pt x="2559505" y="80520"/>
                    <a:pt x="2577163" y="123150"/>
                    <a:pt x="2577163" y="167600"/>
                  </a:cubicBezTo>
                  <a:lnTo>
                    <a:pt x="2577163" y="1508399"/>
                  </a:lnTo>
                  <a:cubicBezTo>
                    <a:pt x="2577163" y="1552849"/>
                    <a:pt x="2559505" y="1595479"/>
                    <a:pt x="2528074" y="1626910"/>
                  </a:cubicBezTo>
                  <a:cubicBezTo>
                    <a:pt x="2496643" y="1658341"/>
                    <a:pt x="2454013" y="1675999"/>
                    <a:pt x="2409563" y="1675999"/>
                  </a:cubicBezTo>
                  <a:lnTo>
                    <a:pt x="167600" y="1675999"/>
                  </a:lnTo>
                  <a:cubicBezTo>
                    <a:pt x="123150" y="1675999"/>
                    <a:pt x="80520" y="1658341"/>
                    <a:pt x="49089" y="1626910"/>
                  </a:cubicBezTo>
                  <a:cubicBezTo>
                    <a:pt x="17658" y="1595479"/>
                    <a:pt x="0" y="1552849"/>
                    <a:pt x="0" y="1508399"/>
                  </a:cubicBezTo>
                  <a:lnTo>
                    <a:pt x="0" y="16760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lIns="79568" tIns="79568" rIns="79568" bIns="79568" spcCol="1270" anchor="b"/>
            <a:lstStyle/>
            <a:p>
              <a:pPr defTabSz="711200">
                <a:lnSpc>
                  <a:spcPct val="90000"/>
                </a:lnSpc>
                <a:defRPr/>
              </a:pPr>
              <a:r>
                <a:rPr lang="ru-RU" sz="1600" b="1" dirty="0">
                  <a:latin typeface="Arial" pitchFamily="34" charset="0"/>
                  <a:cs typeface="Arial" pitchFamily="34" charset="0"/>
                </a:rPr>
                <a:t>развивающая </a:t>
              </a:r>
              <a:r>
                <a:rPr lang="ru-RU" sz="1600" b="1" dirty="0" err="1">
                  <a:latin typeface="Arial" pitchFamily="34" charset="0"/>
                  <a:cs typeface="Arial" pitchFamily="34" charset="0"/>
                </a:rPr>
                <a:t>предметно-простран-ственная</a:t>
              </a:r>
              <a:r>
                <a:rPr lang="ru-RU" sz="1600" b="1" dirty="0">
                  <a:latin typeface="Arial" pitchFamily="34" charset="0"/>
                  <a:cs typeface="Arial" pitchFamily="34" charset="0"/>
                </a:rPr>
                <a:t> среда</a:t>
              </a:r>
            </a:p>
          </p:txBody>
        </p:sp>
        <p:pic>
          <p:nvPicPr>
            <p:cNvPr id="6" name="Picture 2" descr="D:\ПРОСВЕЩЕНИЕ\Картинки разные\Детские_помещения\01.jpg"/>
            <p:cNvPicPr>
              <a:picLocks noChangeAspect="1" noChangeArrowheads="1"/>
            </p:cNvPicPr>
            <p:nvPr/>
          </p:nvPicPr>
          <p:blipFill>
            <a:blip r:embed="rId3" cstate="print"/>
            <a:srcRect/>
            <a:stretch>
              <a:fillRect/>
            </a:stretch>
          </p:blipFill>
          <p:spPr bwMode="auto">
            <a:xfrm>
              <a:off x="7092280" y="3789040"/>
              <a:ext cx="1800000" cy="1355960"/>
            </a:xfrm>
            <a:prstGeom prst="round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grpSp>
        <p:nvGrpSpPr>
          <p:cNvPr id="7" name="Группа 21"/>
          <p:cNvGrpSpPr>
            <a:grpSpLocks/>
          </p:cNvGrpSpPr>
          <p:nvPr/>
        </p:nvGrpSpPr>
        <p:grpSpPr bwMode="auto">
          <a:xfrm>
            <a:off x="824030" y="3501008"/>
            <a:ext cx="3006725" cy="2179637"/>
            <a:chOff x="251520" y="3789040"/>
            <a:chExt cx="3005974" cy="2179673"/>
          </a:xfrm>
        </p:grpSpPr>
        <p:sp>
          <p:nvSpPr>
            <p:cNvPr id="8" name="Стрелка влево 7"/>
            <p:cNvSpPr/>
            <p:nvPr/>
          </p:nvSpPr>
          <p:spPr>
            <a:xfrm rot="10800000">
              <a:off x="1687849" y="4816169"/>
              <a:ext cx="1569645" cy="628660"/>
            </a:xfrm>
            <a:prstGeom prst="leftArrow">
              <a:avLst>
                <a:gd name="adj1" fmla="val 60000"/>
                <a:gd name="adj2" fmla="val 50000"/>
              </a:avLst>
            </a:prstGeom>
            <a:solidFill>
              <a:schemeClr val="bg1">
                <a:lumMod val="65000"/>
              </a:schemeClr>
            </a:solidFill>
            <a:effectLst>
              <a:outerShdw blurRad="50800" dist="38100" dir="5400000" algn="t" rotWithShape="0">
                <a:prstClr val="black">
                  <a:alpha val="40000"/>
                </a:prstClr>
              </a:outerShdw>
            </a:effectLst>
          </p:spPr>
          <p:style>
            <a:lnRef idx="0">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9" name="Полилиния 8"/>
            <p:cNvSpPr/>
            <p:nvPr/>
          </p:nvSpPr>
          <p:spPr>
            <a:xfrm>
              <a:off x="640361" y="4292285"/>
              <a:ext cx="2094977" cy="1676428"/>
            </a:xfrm>
            <a:custGeom>
              <a:avLst/>
              <a:gdLst>
                <a:gd name="connsiteX0" fmla="*/ 0 w 2094999"/>
                <a:gd name="connsiteY0" fmla="*/ 167600 h 1675999"/>
                <a:gd name="connsiteX1" fmla="*/ 49089 w 2094999"/>
                <a:gd name="connsiteY1" fmla="*/ 49089 h 1675999"/>
                <a:gd name="connsiteX2" fmla="*/ 167600 w 2094999"/>
                <a:gd name="connsiteY2" fmla="*/ 0 h 1675999"/>
                <a:gd name="connsiteX3" fmla="*/ 1927399 w 2094999"/>
                <a:gd name="connsiteY3" fmla="*/ 0 h 1675999"/>
                <a:gd name="connsiteX4" fmla="*/ 2045910 w 2094999"/>
                <a:gd name="connsiteY4" fmla="*/ 49089 h 1675999"/>
                <a:gd name="connsiteX5" fmla="*/ 2094999 w 2094999"/>
                <a:gd name="connsiteY5" fmla="*/ 167600 h 1675999"/>
                <a:gd name="connsiteX6" fmla="*/ 2094999 w 2094999"/>
                <a:gd name="connsiteY6" fmla="*/ 1508399 h 1675999"/>
                <a:gd name="connsiteX7" fmla="*/ 2045910 w 2094999"/>
                <a:gd name="connsiteY7" fmla="*/ 1626910 h 1675999"/>
                <a:gd name="connsiteX8" fmla="*/ 1927399 w 2094999"/>
                <a:gd name="connsiteY8" fmla="*/ 1675999 h 1675999"/>
                <a:gd name="connsiteX9" fmla="*/ 167600 w 2094999"/>
                <a:gd name="connsiteY9" fmla="*/ 1675999 h 1675999"/>
                <a:gd name="connsiteX10" fmla="*/ 49089 w 2094999"/>
                <a:gd name="connsiteY10" fmla="*/ 1626910 h 1675999"/>
                <a:gd name="connsiteX11" fmla="*/ 0 w 2094999"/>
                <a:gd name="connsiteY11" fmla="*/ 1508399 h 1675999"/>
                <a:gd name="connsiteX12" fmla="*/ 0 w 2094999"/>
                <a:gd name="connsiteY12" fmla="*/ 167600 h 167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4999" h="1675999">
                  <a:moveTo>
                    <a:pt x="0" y="167600"/>
                  </a:moveTo>
                  <a:cubicBezTo>
                    <a:pt x="0" y="123150"/>
                    <a:pt x="17658" y="80520"/>
                    <a:pt x="49089" y="49089"/>
                  </a:cubicBezTo>
                  <a:cubicBezTo>
                    <a:pt x="80520" y="17658"/>
                    <a:pt x="123150" y="0"/>
                    <a:pt x="167600" y="0"/>
                  </a:cubicBezTo>
                  <a:lnTo>
                    <a:pt x="1927399" y="0"/>
                  </a:lnTo>
                  <a:cubicBezTo>
                    <a:pt x="1971849" y="0"/>
                    <a:pt x="2014479" y="17658"/>
                    <a:pt x="2045910" y="49089"/>
                  </a:cubicBezTo>
                  <a:cubicBezTo>
                    <a:pt x="2077341" y="80520"/>
                    <a:pt x="2094999" y="123150"/>
                    <a:pt x="2094999" y="167600"/>
                  </a:cubicBezTo>
                  <a:lnTo>
                    <a:pt x="2094999" y="1508399"/>
                  </a:lnTo>
                  <a:cubicBezTo>
                    <a:pt x="2094999" y="1552849"/>
                    <a:pt x="2077341" y="1595479"/>
                    <a:pt x="2045910" y="1626910"/>
                  </a:cubicBezTo>
                  <a:cubicBezTo>
                    <a:pt x="2014479" y="1658341"/>
                    <a:pt x="1971849" y="1675999"/>
                    <a:pt x="1927399" y="1675999"/>
                  </a:cubicBezTo>
                  <a:lnTo>
                    <a:pt x="167600" y="1675999"/>
                  </a:lnTo>
                  <a:cubicBezTo>
                    <a:pt x="123150" y="1675999"/>
                    <a:pt x="80520" y="1658341"/>
                    <a:pt x="49089" y="1626910"/>
                  </a:cubicBezTo>
                  <a:cubicBezTo>
                    <a:pt x="17658" y="1595479"/>
                    <a:pt x="0" y="1552849"/>
                    <a:pt x="0" y="1508399"/>
                  </a:cubicBezTo>
                  <a:lnTo>
                    <a:pt x="0" y="1676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83378" tIns="83378" rIns="83378" bIns="83378" spcCol="1270" anchor="b"/>
            <a:lstStyle/>
            <a:p>
              <a:pPr algn="r" defTabSz="800100">
                <a:lnSpc>
                  <a:spcPct val="90000"/>
                </a:lnSpc>
                <a:spcAft>
                  <a:spcPct val="35000"/>
                </a:spcAft>
                <a:defRPr/>
              </a:pPr>
              <a:r>
                <a:rPr lang="ru-RU" b="1" dirty="0">
                  <a:latin typeface="Arial" pitchFamily="34" charset="0"/>
                  <a:cs typeface="Arial" pitchFamily="34" charset="0"/>
                </a:rPr>
                <a:t>психолого-педагогические</a:t>
              </a:r>
            </a:p>
          </p:txBody>
        </p:sp>
        <p:pic>
          <p:nvPicPr>
            <p:cNvPr id="10" name="Picture 9" descr="D:\ПРОСВЕЩЕНИЕ\Картинки разные\Эмоции\050.jpg"/>
            <p:cNvPicPr>
              <a:picLocks noChangeAspect="1" noChangeArrowheads="1"/>
            </p:cNvPicPr>
            <p:nvPr/>
          </p:nvPicPr>
          <p:blipFill>
            <a:blip r:embed="rId4" cstate="print"/>
            <a:srcRect l="8001" t="5041" r="7990"/>
            <a:stretch>
              <a:fillRect/>
            </a:stretch>
          </p:blipFill>
          <p:spPr bwMode="auto">
            <a:xfrm>
              <a:off x="251520" y="3789040"/>
              <a:ext cx="1800000" cy="1356405"/>
            </a:xfrm>
            <a:prstGeom prst="round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spTree>
    <p:extLst>
      <p:ext uri="{BB962C8B-B14F-4D97-AF65-F5344CB8AC3E}">
        <p14:creationId xmlns:p14="http://schemas.microsoft.com/office/powerpoint/2010/main" val="1789298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6866" y="915337"/>
            <a:ext cx="6798734" cy="497439"/>
          </a:xfrm>
        </p:spPr>
        <p:txBody>
          <a:bodyPr>
            <a:normAutofit/>
          </a:bodyPr>
          <a:lstStyle/>
          <a:p>
            <a:pPr algn="ctr"/>
            <a:r>
              <a:rPr lang="ru-RU" sz="2000" b="1" dirty="0" smtClean="0">
                <a:solidFill>
                  <a:schemeClr val="accent1">
                    <a:lumMod val="75000"/>
                  </a:schemeClr>
                </a:solidFill>
              </a:rPr>
              <a:t>О требованиях к результатам освоения программы</a:t>
            </a:r>
            <a:endParaRPr lang="ru-RU" sz="2000" b="1" dirty="0">
              <a:solidFill>
                <a:schemeClr val="accent1">
                  <a:lumMod val="75000"/>
                </a:schemeClr>
              </a:solidFill>
            </a:endParaRPr>
          </a:p>
        </p:txBody>
      </p:sp>
      <p:sp>
        <p:nvSpPr>
          <p:cNvPr id="3" name="Содержимое 2"/>
          <p:cNvSpPr>
            <a:spLocks noGrp="1"/>
          </p:cNvSpPr>
          <p:nvPr>
            <p:ph idx="1"/>
          </p:nvPr>
        </p:nvSpPr>
        <p:spPr>
          <a:xfrm>
            <a:off x="827584" y="1412776"/>
            <a:ext cx="7632847" cy="4968551"/>
          </a:xfrm>
        </p:spPr>
        <p:txBody>
          <a:bodyPr>
            <a:normAutofit fontScale="62500" lnSpcReduction="20000"/>
          </a:bodyPr>
          <a:lstStyle/>
          <a:p>
            <a:pPr algn="just"/>
            <a:r>
              <a:rPr lang="ru-RU" sz="2300" dirty="0">
                <a:solidFill>
                  <a:schemeClr val="tx1"/>
                </a:solidFill>
              </a:rPr>
              <a:t>В соответствии с ФГОС ДО специфика дошкольного возраста и системные особенности ДОО делают неправомерными требования от ребёнка дошкольного возраста конкретных образовательных достижений. Поэтому планируемые результаты освоения Федеральной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p>
          <a:p>
            <a:pPr algn="just"/>
            <a:r>
              <a:rPr lang="ru-RU" sz="2300" dirty="0">
                <a:solidFill>
                  <a:schemeClr val="tx1"/>
                </a:solidFill>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младенческий (первое и второе полугодия жизни), ранний (от одного года до трех лет) и дошкольный возраст (от трех до семи лет).</a:t>
            </a:r>
          </a:p>
          <a:p>
            <a:pPr algn="just"/>
            <a:r>
              <a:rPr lang="ru-RU" sz="2300" dirty="0">
                <a:solidFill>
                  <a:schemeClr val="tx1"/>
                </a:solidFill>
              </a:rPr>
              <a:t>Обозначенные в Федеральной программе возрастные ориентиры «к одному году»,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a:t>
            </a:r>
            <a:r>
              <a:rPr lang="ru-RU" sz="2300" dirty="0" err="1">
                <a:solidFill>
                  <a:schemeClr val="tx1"/>
                </a:solidFill>
              </a:rPr>
              <a:t>гетерохронностью</a:t>
            </a:r>
            <a:r>
              <a:rPr lang="ru-RU" sz="2300" dirty="0">
                <a:solidFill>
                  <a:schemeClr val="tx1"/>
                </a:solidFill>
              </a:rPr>
              <a:t>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p>
          <a:p>
            <a:pPr algn="just"/>
            <a:r>
              <a:rPr lang="ru-RU" sz="2300" dirty="0">
                <a:solidFill>
                  <a:schemeClr val="tx1"/>
                </a:solidFill>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a:t>
            </a:r>
            <a:r>
              <a:rPr lang="ru-RU" sz="2300" dirty="0" smtClean="0">
                <a:solidFill>
                  <a:schemeClr val="tx1"/>
                </a:solidFill>
              </a:rPr>
              <a:t>группу.</a:t>
            </a:r>
          </a:p>
          <a:p>
            <a:pPr algn="just"/>
            <a:r>
              <a:rPr lang="ru-RU" sz="2300" dirty="0" smtClean="0">
                <a:solidFill>
                  <a:schemeClr val="tx1"/>
                </a:solidFill>
                <a:latin typeface="Times New Roman" pitchFamily="18" charset="0"/>
                <a:cs typeface="Times New Roman" pitchFamily="18" charset="0"/>
              </a:rPr>
              <a:t>В то же время целевые ориентиры не предусматривают требования от ребёнка дошкольного возраста конкретных образовательных достижений, не подлежат непосредственной оценке,  в   том числе в виде педагогической диагностики  (мониторинга).</a:t>
            </a:r>
          </a:p>
          <a:p>
            <a:pPr eaLnBrk="0" hangingPunct="0">
              <a:tabLst>
                <a:tab pos="457200" algn="l"/>
              </a:tabLst>
            </a:pPr>
            <a:endParaRPr lang="ru-RU" sz="1400" b="1" dirty="0" smtClean="0">
              <a:solidFill>
                <a:schemeClr val="tx1"/>
              </a:solidFill>
              <a:latin typeface="Times New Roman" pitchFamily="18" charset="0"/>
              <a:cs typeface="Times New Roman" pitchFamily="18" charset="0"/>
            </a:endParaRPr>
          </a:p>
        </p:txBody>
      </p:sp>
      <p:sp>
        <p:nvSpPr>
          <p:cNvPr id="4" name="Прямоугольник 3"/>
          <p:cNvSpPr/>
          <p:nvPr/>
        </p:nvSpPr>
        <p:spPr>
          <a:xfrm>
            <a:off x="179512" y="1412776"/>
            <a:ext cx="8712968" cy="4968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631838"/>
            <a:ext cx="6696744" cy="1284993"/>
          </a:xfrm>
        </p:spPr>
        <p:txBody>
          <a:bodyPr>
            <a:noAutofit/>
          </a:bodyPr>
          <a:lstStyle/>
          <a:p>
            <a:r>
              <a:rPr lang="ru-RU" sz="2000" b="1" dirty="0">
                <a:solidFill>
                  <a:schemeClr val="accent1"/>
                </a:solidFill>
              </a:rPr>
              <a:t>Главными </a:t>
            </a:r>
            <a:r>
              <a:rPr lang="ru-RU" sz="2000" b="1" i="1" dirty="0">
                <a:solidFill>
                  <a:schemeClr val="accent1"/>
                </a:solidFill>
              </a:rPr>
              <a:t>целями</a:t>
            </a:r>
            <a:r>
              <a:rPr lang="ru-RU" sz="2000" b="1" dirty="0">
                <a:solidFill>
                  <a:schemeClr val="accent1"/>
                </a:solidFill>
              </a:rPr>
              <a:t> взаимодействия педагогического коллектива ДОО с семьями обучающихся дошкольного возраста являются:</a:t>
            </a:r>
            <a:r>
              <a:rPr lang="ru-RU" sz="2000" dirty="0"/>
              <a:t/>
            </a:r>
            <a:br>
              <a:rPr lang="ru-RU" sz="2000" dirty="0"/>
            </a:br>
            <a:endParaRPr lang="ru-RU" sz="2000" b="1" dirty="0">
              <a:solidFill>
                <a:schemeClr val="accent1">
                  <a:lumMod val="75000"/>
                </a:schemeClr>
              </a:solidFill>
            </a:endParaRPr>
          </a:p>
        </p:txBody>
      </p:sp>
      <p:sp>
        <p:nvSpPr>
          <p:cNvPr id="3" name="Прямоугольник 2"/>
          <p:cNvSpPr/>
          <p:nvPr/>
        </p:nvSpPr>
        <p:spPr>
          <a:xfrm>
            <a:off x="179512" y="1268760"/>
            <a:ext cx="8712968" cy="5328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611560" y="2348880"/>
            <a:ext cx="7992888" cy="3277820"/>
          </a:xfrm>
          <a:prstGeom prst="rect">
            <a:avLst/>
          </a:prstGeom>
          <a:noFill/>
        </p:spPr>
        <p:txBody>
          <a:bodyPr wrap="square" rtlCol="0">
            <a:spAutoFit/>
          </a:bodyPr>
          <a:lstStyle/>
          <a:p>
            <a:pPr marL="342900" indent="-342900">
              <a:buFont typeface="Arial" panose="020B0604020202020204" pitchFamily="34" charset="0"/>
              <a:buChar char="•"/>
            </a:pPr>
            <a:r>
              <a:rPr lang="ru-RU" sz="2300" dirty="0" smtClean="0"/>
              <a:t>обеспечение </a:t>
            </a:r>
            <a:r>
              <a:rPr lang="ru-RU" sz="2300" dirty="0"/>
              <a:t>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a:t>
            </a:r>
            <a:r>
              <a:rPr lang="ru-RU" sz="2300" dirty="0" smtClean="0"/>
              <a:t>возрастов;</a:t>
            </a:r>
          </a:p>
          <a:p>
            <a:pPr marL="342900" indent="-342900">
              <a:buFont typeface="Arial" panose="020B0604020202020204" pitchFamily="34" charset="0"/>
              <a:buChar char="•"/>
            </a:pPr>
            <a:r>
              <a:rPr lang="ru-RU" sz="2300" dirty="0" smtClean="0"/>
              <a:t>обеспечение </a:t>
            </a:r>
            <a:r>
              <a:rPr lang="ru-RU" sz="2300" dirty="0"/>
              <a:t>единства подходов к воспитанию и обучению детей в условиях ДОО и семьи; повышение воспитательного потенциала </a:t>
            </a:r>
            <a:r>
              <a:rPr lang="ru-RU" sz="2300" dirty="0" smtClean="0"/>
              <a:t>семьи в рамках реализации Программы Просвещения родителей.</a:t>
            </a:r>
            <a:endParaRPr lang="ru-RU" sz="2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692696"/>
            <a:ext cx="6798735" cy="1303867"/>
          </a:xfrm>
        </p:spPr>
        <p:txBody>
          <a:bodyPr>
            <a:normAutofit fontScale="90000"/>
          </a:bodyPr>
          <a:lstStyle/>
          <a:p>
            <a:r>
              <a:rPr lang="ru-RU" altLang="ru-RU" b="1" dirty="0">
                <a:solidFill>
                  <a:srgbClr val="92D050"/>
                </a:solidFill>
                <a:effectLst>
                  <a:outerShdw blurRad="38100" dist="38100" dir="2700000" algn="tl">
                    <a:srgbClr val="000000">
                      <a:alpha val="43137"/>
                    </a:srgbClr>
                  </a:outerShdw>
                </a:effectLst>
                <a:cs typeface="Times New Roman" panose="02020603050405020304" pitchFamily="18" charset="0"/>
              </a:rPr>
              <a:t>Формы работы по взаимодействию с родителями</a:t>
            </a:r>
            <a:endParaRPr lang="ru-RU" dirty="0">
              <a:solidFill>
                <a:srgbClr val="92D050"/>
              </a:solidFill>
              <a:effectLst>
                <a:outerShdw blurRad="38100" dist="38100" dir="2700000" algn="tl">
                  <a:srgbClr val="000000">
                    <a:alpha val="43137"/>
                  </a:srgbClr>
                </a:outerShdw>
              </a:effectLst>
            </a:endParaRPr>
          </a:p>
        </p:txBody>
      </p:sp>
      <p:sp>
        <p:nvSpPr>
          <p:cNvPr id="3" name="Прямоугольник 2"/>
          <p:cNvSpPr/>
          <p:nvPr/>
        </p:nvSpPr>
        <p:spPr>
          <a:xfrm>
            <a:off x="755576" y="2420888"/>
            <a:ext cx="7776864" cy="3416320"/>
          </a:xfrm>
          <a:prstGeom prst="rect">
            <a:avLst/>
          </a:prstGeom>
        </p:spPr>
        <p:txBody>
          <a:bodyPr wrap="square">
            <a:spAutoFit/>
          </a:bodyPr>
          <a:lstStyle/>
          <a:p>
            <a:pPr>
              <a:buFont typeface="Wingdings" panose="05000000000000000000" pitchFamily="2" charset="2"/>
              <a:buChar char="Ø"/>
            </a:pPr>
            <a:r>
              <a:rPr lang="ru-RU" altLang="ru-RU" dirty="0">
                <a:cs typeface="Times New Roman" panose="02020603050405020304" pitchFamily="18" charset="0"/>
              </a:rPr>
              <a:t>Анкетирование</a:t>
            </a:r>
          </a:p>
          <a:p>
            <a:pPr>
              <a:buFont typeface="Wingdings" panose="05000000000000000000" pitchFamily="2" charset="2"/>
              <a:buChar char="Ø"/>
            </a:pPr>
            <a:r>
              <a:rPr lang="ru-RU" altLang="ru-RU" dirty="0">
                <a:cs typeface="Times New Roman" panose="02020603050405020304" pitchFamily="18" charset="0"/>
              </a:rPr>
              <a:t>Родительские собрания, конференции, мастер-классы</a:t>
            </a:r>
          </a:p>
          <a:p>
            <a:pPr>
              <a:buFont typeface="Wingdings" panose="05000000000000000000" pitchFamily="2" charset="2"/>
              <a:buChar char="Ø"/>
            </a:pPr>
            <a:r>
              <a:rPr lang="ru-RU" altLang="ru-RU" dirty="0" smtClean="0">
                <a:cs typeface="Times New Roman" panose="02020603050405020304" pitchFamily="18" charset="0"/>
              </a:rPr>
              <a:t>Консультирование</a:t>
            </a:r>
            <a:endParaRPr lang="ru-RU" altLang="ru-RU" dirty="0">
              <a:cs typeface="Times New Roman" panose="02020603050405020304" pitchFamily="18" charset="0"/>
            </a:endParaRPr>
          </a:p>
          <a:p>
            <a:pPr>
              <a:buFont typeface="Wingdings" panose="05000000000000000000" pitchFamily="2" charset="2"/>
              <a:buChar char="Ø"/>
            </a:pPr>
            <a:r>
              <a:rPr lang="ru-RU" altLang="ru-RU" dirty="0">
                <a:cs typeface="Times New Roman" panose="02020603050405020304" pitchFamily="18" charset="0"/>
              </a:rPr>
              <a:t>Родительские уголки и информационные стенды</a:t>
            </a:r>
          </a:p>
          <a:p>
            <a:pPr>
              <a:buFont typeface="Wingdings" panose="05000000000000000000" pitchFamily="2" charset="2"/>
              <a:buChar char="Ø"/>
            </a:pPr>
            <a:r>
              <a:rPr lang="ru-RU" altLang="ru-RU" dirty="0">
                <a:cs typeface="Times New Roman" panose="02020603050405020304" pitchFamily="18" charset="0"/>
              </a:rPr>
              <a:t>Дни открытых дверей</a:t>
            </a:r>
          </a:p>
          <a:p>
            <a:pPr>
              <a:buFont typeface="Wingdings" panose="05000000000000000000" pitchFamily="2" charset="2"/>
              <a:buChar char="Ø"/>
            </a:pPr>
            <a:r>
              <a:rPr lang="ru-RU" altLang="ru-RU" dirty="0">
                <a:cs typeface="Times New Roman" panose="02020603050405020304" pitchFamily="18" charset="0"/>
              </a:rPr>
              <a:t>Экскурсии по </a:t>
            </a:r>
            <a:r>
              <a:rPr lang="ru-RU" altLang="ru-RU" dirty="0" smtClean="0">
                <a:cs typeface="Times New Roman" panose="02020603050405020304" pitchFamily="18" charset="0"/>
              </a:rPr>
              <a:t>ДОО</a:t>
            </a:r>
            <a:endParaRPr lang="ru-RU" altLang="ru-RU" dirty="0">
              <a:cs typeface="Times New Roman" panose="02020603050405020304" pitchFamily="18" charset="0"/>
            </a:endParaRPr>
          </a:p>
          <a:p>
            <a:pPr>
              <a:buFont typeface="Wingdings" panose="05000000000000000000" pitchFamily="2" charset="2"/>
              <a:buChar char="Ø"/>
            </a:pPr>
            <a:r>
              <a:rPr lang="ru-RU" altLang="ru-RU" dirty="0">
                <a:cs typeface="Times New Roman" panose="02020603050405020304" pitchFamily="18" charset="0"/>
              </a:rPr>
              <a:t>Участие в создании развивающей среды</a:t>
            </a:r>
          </a:p>
          <a:p>
            <a:pPr>
              <a:buFont typeface="Wingdings" panose="05000000000000000000" pitchFamily="2" charset="2"/>
              <a:buChar char="Ø"/>
            </a:pPr>
            <a:r>
              <a:rPr lang="ru-RU" altLang="ru-RU" dirty="0">
                <a:cs typeface="Times New Roman" panose="02020603050405020304" pitchFamily="18" charset="0"/>
              </a:rPr>
              <a:t>Участие в педагогическом процессе (открытые просмотры, проекты, акции, привлечение родителей к подготовке </a:t>
            </a:r>
            <a:r>
              <a:rPr lang="ru-RU" altLang="ru-RU" dirty="0" smtClean="0">
                <a:cs typeface="Times New Roman" panose="02020603050405020304" pitchFamily="18" charset="0"/>
              </a:rPr>
              <a:t>праздников, совместные туристические походы, работа с социальными партнёрами)</a:t>
            </a:r>
            <a:endParaRPr lang="ru-RU" altLang="ru-RU" dirty="0">
              <a:cs typeface="Times New Roman" panose="02020603050405020304" pitchFamily="18" charset="0"/>
            </a:endParaRPr>
          </a:p>
          <a:p>
            <a:pPr>
              <a:buFont typeface="Wingdings" panose="05000000000000000000" pitchFamily="2" charset="2"/>
              <a:buChar char="Ø"/>
            </a:pPr>
            <a:r>
              <a:rPr lang="ru-RU" altLang="ru-RU" dirty="0">
                <a:cs typeface="Times New Roman" panose="02020603050405020304" pitchFamily="18" charset="0"/>
              </a:rPr>
              <a:t>Совместные мероприятия с участием воспитанников, педагогов, </a:t>
            </a:r>
            <a:r>
              <a:rPr lang="ru-RU" altLang="ru-RU" dirty="0" smtClean="0">
                <a:cs typeface="Times New Roman" panose="02020603050405020304" pitchFamily="18" charset="0"/>
              </a:rPr>
              <a:t>родителей</a:t>
            </a:r>
          </a:p>
          <a:p>
            <a:pPr>
              <a:buFont typeface="Wingdings" panose="05000000000000000000" pitchFamily="2" charset="2"/>
              <a:buChar char="Ø"/>
            </a:pPr>
            <a:r>
              <a:rPr lang="ru-RU" altLang="ru-RU" dirty="0" smtClean="0">
                <a:cs typeface="Times New Roman" panose="02020603050405020304" pitchFamily="18" charset="0"/>
              </a:rPr>
              <a:t>Консультационный пункт</a:t>
            </a:r>
            <a:endParaRPr lang="ru-RU" altLang="ru-RU" dirty="0">
              <a:cs typeface="Times New Roman" panose="02020603050405020304" pitchFamily="18" charset="0"/>
            </a:endParaRPr>
          </a:p>
        </p:txBody>
      </p:sp>
    </p:spTree>
    <p:extLst>
      <p:ext uri="{BB962C8B-B14F-4D97-AF65-F5344CB8AC3E}">
        <p14:creationId xmlns:p14="http://schemas.microsoft.com/office/powerpoint/2010/main" val="1827983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chemeClr val="accent1"/>
                </a:solidFill>
                <a:effectLst>
                  <a:outerShdw blurRad="38100" dist="38100" dir="2700000" algn="tl">
                    <a:srgbClr val="000000">
                      <a:alpha val="43137"/>
                    </a:srgbClr>
                  </a:outerShdw>
                </a:effectLst>
                <a:ea typeface="Times New Roman" panose="02020603050405020304" pitchFamily="18" charset="0"/>
              </a:rPr>
              <a:t>Программа воспитания</a:t>
            </a:r>
            <a:r>
              <a:rPr lang="ru-RU" dirty="0">
                <a:solidFill>
                  <a:srgbClr val="FF0000"/>
                </a:solidFill>
                <a:latin typeface="Arial" panose="020B0604020202020204" pitchFamily="34" charset="0"/>
                <a:ea typeface="Times New Roman" panose="02020603050405020304" pitchFamily="18" charset="0"/>
              </a:rPr>
              <a:t/>
            </a:r>
            <a:br>
              <a:rPr lang="ru-RU" dirty="0">
                <a:solidFill>
                  <a:srgbClr val="FF0000"/>
                </a:solidFill>
                <a:latin typeface="Arial" panose="020B0604020202020204" pitchFamily="34" charset="0"/>
                <a:ea typeface="Times New Roman" panose="02020603050405020304" pitchFamily="18" charset="0"/>
              </a:rPr>
            </a:br>
            <a:endParaRPr lang="ru-RU" dirty="0"/>
          </a:p>
        </p:txBody>
      </p:sp>
      <p:sp>
        <p:nvSpPr>
          <p:cNvPr id="3" name="Прямоугольник 2"/>
          <p:cNvSpPr/>
          <p:nvPr/>
        </p:nvSpPr>
        <p:spPr>
          <a:xfrm>
            <a:off x="323528" y="1916833"/>
            <a:ext cx="8280920" cy="4431983"/>
          </a:xfrm>
          <a:prstGeom prst="rect">
            <a:avLst/>
          </a:prstGeom>
        </p:spPr>
        <p:txBody>
          <a:bodyPr wrap="square">
            <a:spAutoFit/>
          </a:bodyPr>
          <a:lstStyle/>
          <a:p>
            <a:pPr indent="342900" algn="ctr">
              <a:spcAft>
                <a:spcPts val="0"/>
              </a:spcAft>
            </a:pPr>
            <a:r>
              <a:rPr lang="ru-RU" sz="2000" b="1" dirty="0" smtClean="0">
                <a:solidFill>
                  <a:srgbClr val="00B050"/>
                </a:solidFill>
                <a:latin typeface="+mj-lt"/>
                <a:ea typeface="Times New Roman" panose="02020603050405020304" pitchFamily="18" charset="0"/>
              </a:rPr>
              <a:t>Разработана</a:t>
            </a:r>
          </a:p>
          <a:p>
            <a:pPr indent="342900" algn="ctr">
              <a:spcAft>
                <a:spcPts val="0"/>
              </a:spcAft>
            </a:pPr>
            <a:endParaRPr lang="ru-RU" sz="1200" dirty="0">
              <a:latin typeface="Arial" panose="020B0604020202020204" pitchFamily="34" charset="0"/>
              <a:ea typeface="Times New Roman" panose="02020603050405020304" pitchFamily="18" charset="0"/>
            </a:endParaRPr>
          </a:p>
          <a:p>
            <a:pPr marL="285750" indent="-285750" algn="just">
              <a:spcAft>
                <a:spcPts val="0"/>
              </a:spcAft>
              <a:buFont typeface="Arial" panose="020B0604020202020204" pitchFamily="34" charset="0"/>
              <a:buChar char="•"/>
            </a:pPr>
            <a:r>
              <a:rPr lang="ru-RU" dirty="0">
                <a:latin typeface="+mj-lt"/>
                <a:ea typeface="Times New Roman" panose="02020603050405020304" pitchFamily="18" charset="0"/>
              </a:rPr>
              <a:t>на основе ФОП </a:t>
            </a:r>
            <a:r>
              <a:rPr lang="ru-RU" dirty="0" smtClean="0">
                <a:latin typeface="+mj-lt"/>
                <a:ea typeface="Times New Roman" panose="02020603050405020304" pitchFamily="18" charset="0"/>
              </a:rPr>
              <a:t>ДО и Программы МБДОУ «Детский сад № 23» </a:t>
            </a:r>
            <a:endParaRPr lang="ru-RU" dirty="0">
              <a:latin typeface="+mj-lt"/>
              <a:ea typeface="Times New Roman" panose="02020603050405020304" pitchFamily="18" charset="0"/>
            </a:endParaRPr>
          </a:p>
          <a:p>
            <a:pPr marL="285750" indent="-285750" algn="just">
              <a:spcAft>
                <a:spcPts val="0"/>
              </a:spcAft>
              <a:buFont typeface="Arial" panose="020B0604020202020204" pitchFamily="34" charset="0"/>
              <a:buChar char="•"/>
            </a:pPr>
            <a:r>
              <a:rPr lang="ru-RU" dirty="0">
                <a:latin typeface="+mj-lt"/>
                <a:ea typeface="Times New Roman" panose="02020603050405020304" pitchFamily="18" charset="0"/>
              </a:rPr>
              <a:t>требований Федерального закона № 304-ФЗ от 31.07.2020 «О внесении изменений в Федеральный закон «Об образовании в Российской Федерации» по вопросам воспитания обучающихся», </a:t>
            </a:r>
          </a:p>
          <a:p>
            <a:pPr marL="285750" indent="-285750" algn="just">
              <a:spcAft>
                <a:spcPts val="0"/>
              </a:spcAft>
              <a:buFont typeface="Arial" panose="020B0604020202020204" pitchFamily="34" charset="0"/>
              <a:buChar char="•"/>
            </a:pPr>
            <a:r>
              <a:rPr lang="ru-RU" dirty="0">
                <a:latin typeface="+mj-lt"/>
                <a:ea typeface="Times New Roman" panose="02020603050405020304" pitchFamily="18" charset="0"/>
              </a:rPr>
              <a:t>с учетом Плана мероприятий по реализации в 2021-2025 годах Стратегии развития воспитания в Российской Федерации на период до 2025 года.</a:t>
            </a:r>
          </a:p>
          <a:p>
            <a:pPr marL="285750" indent="-285750" algn="just">
              <a:spcAft>
                <a:spcPts val="0"/>
              </a:spcAft>
              <a:buFont typeface="Arial" panose="020B0604020202020204" pitchFamily="34" charset="0"/>
              <a:buChar char="•"/>
            </a:pPr>
            <a:r>
              <a:rPr lang="ru-RU" dirty="0">
                <a:latin typeface="+mj-lt"/>
                <a:ea typeface="Times New Roman" panose="02020603050405020304" pitchFamily="18" charset="0"/>
              </a:rPr>
              <a:t>с учетом региональной специфики реализации Стратегии развития воспитания в </a:t>
            </a:r>
            <a:r>
              <a:rPr lang="ru-RU" dirty="0" smtClean="0">
                <a:latin typeface="+mj-lt"/>
                <a:ea typeface="Times New Roman" panose="02020603050405020304" pitchFamily="18" charset="0"/>
              </a:rPr>
              <a:t>Тверской области.  </a:t>
            </a:r>
            <a:endParaRPr lang="ru-RU" dirty="0">
              <a:latin typeface="+mj-lt"/>
              <a:ea typeface="Times New Roman" panose="02020603050405020304" pitchFamily="18" charset="0"/>
            </a:endParaRPr>
          </a:p>
          <a:p>
            <a:pPr indent="342900" algn="just">
              <a:spcAft>
                <a:spcPts val="0"/>
              </a:spcAft>
            </a:pPr>
            <a:r>
              <a:rPr lang="ru-RU" b="1" dirty="0">
                <a:latin typeface="+mj-lt"/>
                <a:ea typeface="Times New Roman" panose="02020603050405020304" pitchFamily="18" charset="0"/>
              </a:rPr>
              <a:t>Программа отражает интересы и запросы участников образовательных отношений:</a:t>
            </a:r>
          </a:p>
          <a:p>
            <a:pPr marL="285750" indent="-285750" algn="just">
              <a:spcAft>
                <a:spcPts val="0"/>
              </a:spcAft>
              <a:buFont typeface="Arial" panose="020B0604020202020204" pitchFamily="34" charset="0"/>
              <a:buChar char="•"/>
            </a:pPr>
            <a:r>
              <a:rPr lang="ru-RU" dirty="0">
                <a:latin typeface="+mj-lt"/>
                <a:ea typeface="Times New Roman" panose="02020603050405020304" pitchFamily="18" charset="0"/>
              </a:rPr>
              <a:t>ребенка, признавая приоритетную роль его личностного развития на основе возрастных и индивидуальных особенностей, интересов и потребностей; </a:t>
            </a:r>
          </a:p>
          <a:p>
            <a:pPr marL="285750" indent="-285750" algn="just">
              <a:spcAft>
                <a:spcPts val="0"/>
              </a:spcAft>
              <a:buFont typeface="Arial" panose="020B0604020202020204" pitchFamily="34" charset="0"/>
              <a:buChar char="•"/>
            </a:pPr>
            <a:r>
              <a:rPr lang="ru-RU" dirty="0">
                <a:latin typeface="+mj-lt"/>
                <a:ea typeface="Times New Roman" panose="02020603050405020304" pitchFamily="18" charset="0"/>
              </a:rPr>
              <a:t>родителей ребенка (законных представителей) и значимых для ребенка взрослых; </a:t>
            </a:r>
          </a:p>
          <a:p>
            <a:pPr marL="285750" indent="-285750" algn="just">
              <a:spcAft>
                <a:spcPts val="0"/>
              </a:spcAft>
              <a:buFont typeface="Arial" panose="020B0604020202020204" pitchFamily="34" charset="0"/>
              <a:buChar char="•"/>
            </a:pPr>
            <a:r>
              <a:rPr lang="ru-RU" dirty="0">
                <a:latin typeface="+mj-lt"/>
                <a:ea typeface="Times New Roman" panose="02020603050405020304" pitchFamily="18" charset="0"/>
              </a:rPr>
              <a:t>государства и общества. </a:t>
            </a:r>
          </a:p>
        </p:txBody>
      </p:sp>
    </p:spTree>
    <p:extLst>
      <p:ext uri="{BB962C8B-B14F-4D97-AF65-F5344CB8AC3E}">
        <p14:creationId xmlns:p14="http://schemas.microsoft.com/office/powerpoint/2010/main" val="1512478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48680"/>
            <a:ext cx="8136903" cy="2304255"/>
          </a:xfrm>
        </p:spPr>
        <p:txBody>
          <a:bodyPr>
            <a:noAutofit/>
          </a:bodyPr>
          <a:lstStyle/>
          <a:p>
            <a:pPr algn="just">
              <a:spcAft>
                <a:spcPts val="0"/>
              </a:spcAft>
            </a:pPr>
            <a:r>
              <a:rPr lang="ru-RU" sz="1400" b="1" kern="50" dirty="0">
                <a:solidFill>
                  <a:schemeClr val="accent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a:rPr>
              <a:t>Общая цель воспитания  в ДОУ</a:t>
            </a:r>
            <a:r>
              <a:rPr lang="ru-RU" sz="1400" kern="50" dirty="0">
                <a:solidFill>
                  <a:schemeClr val="accent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a:rPr>
              <a:t> </a:t>
            </a:r>
            <a:r>
              <a:rPr lang="ru-RU" sz="1400" kern="50" dirty="0">
                <a:latin typeface="Times New Roman" panose="02020603050405020304" pitchFamily="18" charset="0"/>
                <a:ea typeface="SimSun" panose="02010600030101010101" pitchFamily="2" charset="-122"/>
                <a:cs typeface="Mangal"/>
              </a:rPr>
              <a:t>-  личностное развитие каждого ребенка с учетом его индивидуальности и создание условий для позитивной социализации  детей на основе традиционных ценностей российского общества, что предполагает:</a:t>
            </a:r>
            <a:r>
              <a:rPr lang="ru-RU" sz="1400" kern="50" dirty="0">
                <a:latin typeface="Arial" panose="020B0604020202020204" pitchFamily="34" charset="0"/>
                <a:ea typeface="SimSun" panose="02010600030101010101" pitchFamily="2" charset="-122"/>
                <a:cs typeface="Mangal"/>
              </a:rPr>
              <a:t/>
            </a:r>
            <a:br>
              <a:rPr lang="ru-RU" sz="1400" kern="50" dirty="0">
                <a:latin typeface="Arial" panose="020B0604020202020204" pitchFamily="34" charset="0"/>
                <a:ea typeface="SimSun" panose="02010600030101010101" pitchFamily="2" charset="-122"/>
                <a:cs typeface="Mangal"/>
              </a:rPr>
            </a:br>
            <a:r>
              <a:rPr lang="ru-RU" sz="1400" kern="50" dirty="0">
                <a:latin typeface="Times New Roman" panose="02020603050405020304" pitchFamily="18" charset="0"/>
                <a:ea typeface="SimSun" panose="02010600030101010101" pitchFamily="2" charset="-122"/>
                <a:cs typeface="Mangal"/>
              </a:rPr>
              <a:t>- формирование первоначальных представлений о традиционных ценностях российского народа, социально приемлемых нормах и правилах поведения;</a:t>
            </a:r>
            <a:r>
              <a:rPr lang="ru-RU" sz="1400" kern="50" dirty="0">
                <a:latin typeface="Arial" panose="020B0604020202020204" pitchFamily="34" charset="0"/>
                <a:ea typeface="SimSun" panose="02010600030101010101" pitchFamily="2" charset="-122"/>
                <a:cs typeface="Mangal"/>
              </a:rPr>
              <a:t/>
            </a:r>
            <a:br>
              <a:rPr lang="ru-RU" sz="1400" kern="50" dirty="0">
                <a:latin typeface="Arial" panose="020B0604020202020204" pitchFamily="34" charset="0"/>
                <a:ea typeface="SimSun" panose="02010600030101010101" pitchFamily="2" charset="-122"/>
                <a:cs typeface="Mangal"/>
              </a:rPr>
            </a:br>
            <a:r>
              <a:rPr lang="ru-RU" sz="1400" kern="50" dirty="0">
                <a:latin typeface="Times New Roman" panose="02020603050405020304" pitchFamily="18" charset="0"/>
                <a:ea typeface="SimSun" panose="02010600030101010101" pitchFamily="2" charset="-122"/>
                <a:cs typeface="Mangal"/>
              </a:rPr>
              <a:t>- формирование ценностного отношения к окружающему миру (природному и социокультурному), другим людям, себе;</a:t>
            </a:r>
            <a:r>
              <a:rPr lang="ru-RU" sz="1400" kern="50" dirty="0">
                <a:latin typeface="Arial" panose="020B0604020202020204" pitchFamily="34" charset="0"/>
                <a:ea typeface="SimSun" panose="02010600030101010101" pitchFamily="2" charset="-122"/>
                <a:cs typeface="Mangal"/>
              </a:rPr>
              <a:t/>
            </a:r>
            <a:br>
              <a:rPr lang="ru-RU" sz="1400" kern="50" dirty="0">
                <a:latin typeface="Arial" panose="020B0604020202020204" pitchFamily="34" charset="0"/>
                <a:ea typeface="SimSun" panose="02010600030101010101" pitchFamily="2" charset="-122"/>
                <a:cs typeface="Mangal"/>
              </a:rPr>
            </a:br>
            <a:r>
              <a:rPr lang="ru-RU" sz="1400" kern="50" dirty="0">
                <a:latin typeface="Times New Roman" panose="02020603050405020304" pitchFamily="18" charset="0"/>
                <a:ea typeface="SimSun" panose="02010600030101010101" pitchFamily="2" charset="-122"/>
                <a:cs typeface="Mangal"/>
              </a:rPr>
              <a:t>становление первичного опыта деятельности и поведения в соответствии с традиционными ценностями, принятыми в обществе нормами и правилами  (п..29.2.1.1 ФОП ДО)</a:t>
            </a:r>
            <a:br>
              <a:rPr lang="ru-RU" sz="1400" kern="50" dirty="0">
                <a:latin typeface="Times New Roman" panose="02020603050405020304" pitchFamily="18" charset="0"/>
                <a:ea typeface="SimSun" panose="02010600030101010101" pitchFamily="2" charset="-122"/>
                <a:cs typeface="Mangal"/>
              </a:rPr>
            </a:br>
            <a:endParaRPr lang="ru-RU" sz="1400" dirty="0"/>
          </a:p>
        </p:txBody>
      </p:sp>
      <p:sp>
        <p:nvSpPr>
          <p:cNvPr id="3" name="Прямоугольник 2"/>
          <p:cNvSpPr/>
          <p:nvPr/>
        </p:nvSpPr>
        <p:spPr>
          <a:xfrm>
            <a:off x="683568" y="2708920"/>
            <a:ext cx="7488832" cy="3534109"/>
          </a:xfrm>
          <a:prstGeom prst="rect">
            <a:avLst/>
          </a:prstGeom>
        </p:spPr>
        <p:txBody>
          <a:bodyPr wrap="square">
            <a:spAutoFit/>
          </a:bodyPr>
          <a:lstStyle/>
          <a:p>
            <a:pPr>
              <a:spcAft>
                <a:spcPts val="0"/>
              </a:spcAft>
            </a:pPr>
            <a:r>
              <a:rPr lang="ru-RU" sz="1600" b="1" kern="50" dirty="0">
                <a:solidFill>
                  <a:schemeClr val="accent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a:rPr>
              <a:t>Общие задачи воспитания</a:t>
            </a:r>
            <a:r>
              <a:rPr lang="ru-RU" sz="1600" kern="50" dirty="0">
                <a:solidFill>
                  <a:schemeClr val="accent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a:rPr>
              <a:t> </a:t>
            </a:r>
            <a:r>
              <a:rPr lang="en-US" sz="1600" kern="50" dirty="0">
                <a:solidFill>
                  <a:schemeClr val="accent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a:rPr>
              <a:t>:</a:t>
            </a:r>
            <a:endParaRPr lang="ru-RU" sz="1600" kern="50" dirty="0">
              <a:solidFill>
                <a:schemeClr val="accent1"/>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a:endParaRPr>
          </a:p>
          <a:p>
            <a:pPr marL="342900" lvl="0" indent="-342900" algn="just">
              <a:lnSpc>
                <a:spcPct val="107000"/>
              </a:lnSpc>
              <a:spcAft>
                <a:spcPts val="800"/>
              </a:spcAft>
              <a:buFont typeface="+mj-lt"/>
              <a:buAutoNum type="arabicPeriod"/>
            </a:pPr>
            <a:r>
              <a:rPr lang="ru-RU" sz="1600" dirty="0">
                <a:latin typeface="Times New Roman" panose="02020603050405020304" pitchFamily="18" charset="0"/>
              </a:rPr>
              <a:t>содействовать развитию личности , основанному на принятых в обществе представлениях о добре и зле, должном и недопустимом:</a:t>
            </a:r>
            <a:endParaRPr lang="ru-RU" sz="1600" dirty="0"/>
          </a:p>
          <a:p>
            <a:pPr marL="342900" lvl="0" indent="-342900" algn="just">
              <a:lnSpc>
                <a:spcPct val="107000"/>
              </a:lnSpc>
              <a:spcAft>
                <a:spcPts val="800"/>
              </a:spcAft>
              <a:buFont typeface="+mj-lt"/>
              <a:buAutoNum type="arabicPeriod"/>
            </a:pPr>
            <a:r>
              <a:rPr lang="ru-RU" sz="1600" dirty="0">
                <a:latin typeface="Times New Roman" panose="02020603050405020304" pitchFamily="18" charset="0"/>
              </a:rPr>
              <a:t>способствовать становлению нравственности , основанной на духовных отечественных традициях, внутренней установке личности поступать согласно своей совести:</a:t>
            </a:r>
            <a:endParaRPr lang="ru-RU" sz="1600" dirty="0"/>
          </a:p>
          <a:p>
            <a:pPr marL="342900" lvl="0" indent="-342900" algn="just">
              <a:lnSpc>
                <a:spcPct val="107000"/>
              </a:lnSpc>
              <a:spcAft>
                <a:spcPts val="800"/>
              </a:spcAft>
              <a:buFont typeface="+mj-lt"/>
              <a:buAutoNum type="arabicPeriod"/>
            </a:pPr>
            <a:r>
              <a:rPr lang="ru-RU" sz="1600" dirty="0">
                <a:latin typeface="Times New Roman" panose="02020603050405020304" pitchFamily="18" charset="0"/>
              </a:rPr>
              <a:t>создавать условия для развития и реализации личностного потенциала ребенка, его готовности  к творческому самовыражению и саморазвитию, самовоспитанию</a:t>
            </a:r>
            <a:endParaRPr lang="ru-RU" sz="1600" dirty="0"/>
          </a:p>
          <a:p>
            <a:pPr marL="342900" lvl="0" indent="-342900" algn="just">
              <a:lnSpc>
                <a:spcPct val="107000"/>
              </a:lnSpc>
              <a:spcAft>
                <a:spcPts val="800"/>
              </a:spcAft>
              <a:buFont typeface="+mj-lt"/>
              <a:buAutoNum type="arabicPeriod"/>
            </a:pPr>
            <a:r>
              <a:rPr lang="ru-RU" sz="1600" dirty="0">
                <a:latin typeface="Times New Roman" panose="02020603050405020304" pitchFamily="18" charset="0"/>
              </a:rPr>
              <a:t>осуществлять поддержку позитивной социализации ребенка посредством проектирования и принятия уклада, воспитывающей среды, создание воспитывающих общностей. (п.29.2.1.2 ФОП ДО).</a:t>
            </a:r>
            <a:endParaRPr lang="ru-RU" sz="1600" dirty="0"/>
          </a:p>
        </p:txBody>
      </p:sp>
    </p:spTree>
    <p:extLst>
      <p:ext uri="{BB962C8B-B14F-4D97-AF65-F5344CB8AC3E}">
        <p14:creationId xmlns:p14="http://schemas.microsoft.com/office/powerpoint/2010/main" val="4278573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620688"/>
            <a:ext cx="8136904" cy="5832648"/>
          </a:xfrm>
        </p:spPr>
        <p:txBody>
          <a:bodyPr>
            <a:noAutofit/>
          </a:bodyPr>
          <a:lstStyle/>
          <a:p>
            <a:pPr marL="228600" algn="l">
              <a:lnSpc>
                <a:spcPct val="107000"/>
              </a:lnSpc>
              <a:spcAft>
                <a:spcPts val="800"/>
              </a:spcAft>
            </a:pPr>
            <a:r>
              <a:rPr lang="ru-RU" sz="1800" b="1" kern="50" dirty="0">
                <a:solidFill>
                  <a:schemeClr val="accent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a:rPr>
              <a:t>Направления </a:t>
            </a:r>
            <a:r>
              <a:rPr lang="ru-RU" sz="1800" b="1" kern="50" dirty="0" smtClean="0">
                <a:solidFill>
                  <a:schemeClr val="accent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a:rPr>
              <a:t>воспитания</a:t>
            </a:r>
            <a:r>
              <a:rPr lang="ru-RU" sz="1600" kern="50" dirty="0">
                <a:latin typeface="Arial" panose="020B0604020202020204" pitchFamily="34" charset="0"/>
                <a:ea typeface="SimSun" panose="02010600030101010101" pitchFamily="2" charset="-122"/>
                <a:cs typeface="Mangal"/>
              </a:rPr>
              <a:t/>
            </a:r>
            <a:br>
              <a:rPr lang="ru-RU" sz="1600" kern="50" dirty="0">
                <a:latin typeface="Arial" panose="020B0604020202020204" pitchFamily="34" charset="0"/>
                <a:ea typeface="SimSun" panose="02010600030101010101" pitchFamily="2" charset="-122"/>
                <a:cs typeface="Mangal"/>
              </a:rPr>
            </a:br>
            <a:r>
              <a:rPr lang="ru-RU" sz="1800" kern="50" dirty="0" smtClean="0">
                <a:latin typeface="Times New Roman" panose="02020603050405020304" pitchFamily="18" charset="0"/>
                <a:ea typeface="SimSun" panose="02010600030101010101" pitchFamily="2" charset="-122"/>
                <a:cs typeface="Mangal"/>
              </a:rPr>
              <a:t>Патриотическое </a:t>
            </a:r>
            <a:r>
              <a:rPr lang="ru-RU" sz="1800" kern="50" dirty="0">
                <a:latin typeface="Times New Roman" panose="02020603050405020304" pitchFamily="18" charset="0"/>
                <a:ea typeface="SimSun" panose="02010600030101010101" pitchFamily="2" charset="-122"/>
                <a:cs typeface="Mangal"/>
              </a:rPr>
              <a:t>направление </a:t>
            </a:r>
            <a:r>
              <a:rPr lang="ru-RU" sz="1800" kern="50" dirty="0" smtClean="0">
                <a:latin typeface="Times New Roman" panose="02020603050405020304" pitchFamily="18" charset="0"/>
                <a:ea typeface="SimSun" panose="02010600030101010101" pitchFamily="2" charset="-122"/>
                <a:cs typeface="Mangal"/>
              </a:rPr>
              <a:t>воспитания</a:t>
            </a:r>
            <a:r>
              <a:rPr lang="ru-RU" sz="1800" kern="50" dirty="0" smtClean="0">
                <a:latin typeface="Arial" panose="020B0604020202020204" pitchFamily="34" charset="0"/>
                <a:ea typeface="SimSun" panose="02010600030101010101" pitchFamily="2" charset="-122"/>
                <a:cs typeface="Mangal"/>
              </a:rPr>
              <a:t/>
            </a:r>
            <a:br>
              <a:rPr lang="ru-RU" sz="1800" kern="50" dirty="0" smtClean="0">
                <a:latin typeface="Arial" panose="020B0604020202020204" pitchFamily="34" charset="0"/>
                <a:ea typeface="SimSun" panose="02010600030101010101" pitchFamily="2" charset="-122"/>
                <a:cs typeface="Mangal"/>
              </a:rPr>
            </a:br>
            <a:r>
              <a:rPr lang="ru-RU" sz="1800" dirty="0" smtClean="0">
                <a:latin typeface="Times New Roman" panose="02020603050405020304" pitchFamily="18" charset="0"/>
                <a:ea typeface="Times New Roman" panose="02020603050405020304" pitchFamily="18" charset="0"/>
                <a:cs typeface="Times New Roman" panose="02020603050405020304" pitchFamily="18" charset="0"/>
              </a:rPr>
              <a:t>Духовно-нравственное </a:t>
            </a:r>
            <a:r>
              <a:rPr lang="ru-RU" sz="1800" dirty="0">
                <a:latin typeface="Times New Roman" panose="02020603050405020304" pitchFamily="18" charset="0"/>
                <a:ea typeface="Times New Roman" panose="02020603050405020304" pitchFamily="18" charset="0"/>
                <a:cs typeface="Times New Roman" panose="02020603050405020304" pitchFamily="18" charset="0"/>
              </a:rPr>
              <a:t>направление воспитания</a:t>
            </a:r>
            <a:r>
              <a:rPr lang="ru-RU" sz="1800" dirty="0">
                <a:latin typeface="Calibri" panose="020F0502020204030204" pitchFamily="34" charset="0"/>
                <a:ea typeface="Times New Roman" panose="02020603050405020304" pitchFamily="18" charset="0"/>
                <a:cs typeface="Times New Roman" panose="02020603050405020304" pitchFamily="18" charset="0"/>
              </a:rPr>
              <a:t/>
            </a:r>
            <a:br>
              <a:rPr lang="ru-RU" sz="1800" dirty="0">
                <a:latin typeface="Calibri" panose="020F0502020204030204" pitchFamily="34" charset="0"/>
                <a:ea typeface="Times New Roman" panose="02020603050405020304" pitchFamily="18" charset="0"/>
                <a:cs typeface="Times New Roman" panose="02020603050405020304" pitchFamily="18" charset="0"/>
              </a:rPr>
            </a:br>
            <a:r>
              <a:rPr lang="ru-RU" sz="1800" dirty="0" smtClean="0">
                <a:latin typeface="Times New Roman" panose="02020603050405020304" pitchFamily="18" charset="0"/>
                <a:ea typeface="Times New Roman" panose="02020603050405020304" pitchFamily="18" charset="0"/>
                <a:cs typeface="Times New Roman" panose="02020603050405020304" pitchFamily="18" charset="0"/>
              </a:rPr>
              <a:t>Социальное </a:t>
            </a:r>
            <a:r>
              <a:rPr lang="ru-RU" sz="1800" dirty="0">
                <a:latin typeface="Times New Roman" panose="02020603050405020304" pitchFamily="18" charset="0"/>
                <a:ea typeface="Times New Roman" panose="02020603050405020304" pitchFamily="18" charset="0"/>
                <a:cs typeface="Times New Roman" panose="02020603050405020304" pitchFamily="18" charset="0"/>
              </a:rPr>
              <a:t>направление воспитания</a:t>
            </a:r>
            <a:r>
              <a:rPr lang="ru-RU" sz="1800" dirty="0">
                <a:latin typeface="Calibri" panose="020F0502020204030204" pitchFamily="34" charset="0"/>
                <a:ea typeface="Times New Roman" panose="02020603050405020304" pitchFamily="18" charset="0"/>
                <a:cs typeface="Times New Roman" panose="02020603050405020304" pitchFamily="18" charset="0"/>
              </a:rPr>
              <a:t/>
            </a:r>
            <a:br>
              <a:rPr lang="ru-RU" sz="1800" dirty="0">
                <a:latin typeface="Calibri" panose="020F0502020204030204" pitchFamily="34" charset="0"/>
                <a:ea typeface="Times New Roman" panose="02020603050405020304" pitchFamily="18" charset="0"/>
                <a:cs typeface="Times New Roman" panose="02020603050405020304" pitchFamily="18" charset="0"/>
              </a:rPr>
            </a:br>
            <a:r>
              <a:rPr lang="ru-RU" sz="1800" dirty="0" smtClean="0">
                <a:latin typeface="Times New Roman" panose="02020603050405020304" pitchFamily="18" charset="0"/>
                <a:ea typeface="Times New Roman" panose="02020603050405020304" pitchFamily="18" charset="0"/>
                <a:cs typeface="Times New Roman" panose="02020603050405020304" pitchFamily="18" charset="0"/>
              </a:rPr>
              <a:t>Познавательное </a:t>
            </a:r>
            <a:r>
              <a:rPr lang="ru-RU" sz="1800" dirty="0">
                <a:latin typeface="Times New Roman" panose="02020603050405020304" pitchFamily="18" charset="0"/>
                <a:ea typeface="Times New Roman" panose="02020603050405020304" pitchFamily="18" charset="0"/>
                <a:cs typeface="Times New Roman" panose="02020603050405020304" pitchFamily="18" charset="0"/>
              </a:rPr>
              <a:t>направление воспитания</a:t>
            </a:r>
            <a:r>
              <a:rPr lang="ru-RU" sz="1800" dirty="0">
                <a:latin typeface="Calibri" panose="020F0502020204030204" pitchFamily="34" charset="0"/>
                <a:ea typeface="Times New Roman" panose="02020603050405020304" pitchFamily="18" charset="0"/>
                <a:cs typeface="Times New Roman" panose="02020603050405020304" pitchFamily="18" charset="0"/>
              </a:rPr>
              <a:t/>
            </a:r>
            <a:br>
              <a:rPr lang="ru-RU" sz="1800" dirty="0">
                <a:latin typeface="Calibri" panose="020F0502020204030204" pitchFamily="34" charset="0"/>
                <a:ea typeface="Times New Roman" panose="02020603050405020304" pitchFamily="18" charset="0"/>
                <a:cs typeface="Times New Roman" panose="02020603050405020304" pitchFamily="18" charset="0"/>
              </a:rPr>
            </a:br>
            <a:r>
              <a:rPr lang="ru-RU" sz="1800" dirty="0" smtClean="0">
                <a:latin typeface="Times New Roman" panose="02020603050405020304" pitchFamily="18" charset="0"/>
                <a:ea typeface="Times New Roman" panose="02020603050405020304" pitchFamily="18" charset="0"/>
                <a:cs typeface="Times New Roman" panose="02020603050405020304" pitchFamily="18" charset="0"/>
              </a:rPr>
              <a:t>Физическое </a:t>
            </a:r>
            <a:r>
              <a:rPr lang="ru-RU" sz="1800" dirty="0">
                <a:latin typeface="Times New Roman" panose="02020603050405020304" pitchFamily="18" charset="0"/>
                <a:ea typeface="Times New Roman" panose="02020603050405020304" pitchFamily="18" charset="0"/>
                <a:cs typeface="Times New Roman" panose="02020603050405020304" pitchFamily="18" charset="0"/>
              </a:rPr>
              <a:t>и оздоровительное направление воспитания</a:t>
            </a:r>
            <a:r>
              <a:rPr lang="ru-RU" sz="1800" dirty="0">
                <a:latin typeface="Calibri" panose="020F0502020204030204" pitchFamily="34" charset="0"/>
                <a:ea typeface="Times New Roman" panose="02020603050405020304" pitchFamily="18" charset="0"/>
                <a:cs typeface="Times New Roman" panose="02020603050405020304" pitchFamily="18" charset="0"/>
              </a:rPr>
              <a:t/>
            </a:r>
            <a:br>
              <a:rPr lang="ru-RU" sz="1800" dirty="0">
                <a:latin typeface="Calibri" panose="020F0502020204030204" pitchFamily="34" charset="0"/>
                <a:ea typeface="Times New Roman" panose="02020603050405020304" pitchFamily="18" charset="0"/>
                <a:cs typeface="Times New Roman" panose="02020603050405020304" pitchFamily="18" charset="0"/>
              </a:rPr>
            </a:br>
            <a:r>
              <a:rPr lang="ru-RU" sz="1800" dirty="0" smtClean="0">
                <a:latin typeface="Times New Roman" panose="02020603050405020304" pitchFamily="18" charset="0"/>
                <a:ea typeface="Times New Roman" panose="02020603050405020304" pitchFamily="18" charset="0"/>
                <a:cs typeface="Times New Roman" panose="02020603050405020304" pitchFamily="18" charset="0"/>
              </a:rPr>
              <a:t>Трудовое </a:t>
            </a:r>
            <a:r>
              <a:rPr lang="ru-RU" sz="1800" dirty="0">
                <a:latin typeface="Times New Roman" panose="02020603050405020304" pitchFamily="18" charset="0"/>
                <a:ea typeface="Times New Roman" panose="02020603050405020304" pitchFamily="18" charset="0"/>
                <a:cs typeface="Times New Roman" panose="02020603050405020304" pitchFamily="18" charset="0"/>
              </a:rPr>
              <a:t>направление </a:t>
            </a:r>
            <a:r>
              <a:rPr lang="ru-RU" sz="1800" dirty="0" smtClean="0">
                <a:latin typeface="Times New Roman" panose="02020603050405020304" pitchFamily="18" charset="0"/>
                <a:ea typeface="Times New Roman" panose="02020603050405020304" pitchFamily="18" charset="0"/>
                <a:cs typeface="Times New Roman" panose="02020603050405020304" pitchFamily="18" charset="0"/>
              </a:rPr>
              <a:t>воспитания</a:t>
            </a:r>
            <a:br>
              <a:rPr lang="ru-RU" sz="1800" dirty="0" smtClean="0">
                <a:latin typeface="Times New Roman" panose="02020603050405020304" pitchFamily="18" charset="0"/>
                <a:ea typeface="Times New Roman" panose="02020603050405020304" pitchFamily="18" charset="0"/>
                <a:cs typeface="Times New Roman" panose="02020603050405020304" pitchFamily="18" charset="0"/>
              </a:rPr>
            </a:br>
            <a:r>
              <a:rPr lang="ru-RU" sz="1800" dirty="0" smtClean="0">
                <a:latin typeface="Times New Roman" panose="02020603050405020304" pitchFamily="18" charset="0"/>
                <a:ea typeface="Times New Roman" panose="02020603050405020304" pitchFamily="18" charset="0"/>
                <a:cs typeface="Times New Roman" panose="02020603050405020304" pitchFamily="18" charset="0"/>
              </a:rPr>
              <a:t>Эстетическое </a:t>
            </a:r>
            <a:r>
              <a:rPr lang="ru-RU" sz="1800" dirty="0">
                <a:latin typeface="Times New Roman" panose="02020603050405020304" pitchFamily="18" charset="0"/>
                <a:ea typeface="Times New Roman" panose="02020603050405020304" pitchFamily="18" charset="0"/>
                <a:cs typeface="Times New Roman" panose="02020603050405020304" pitchFamily="18" charset="0"/>
              </a:rPr>
              <a:t>направление </a:t>
            </a:r>
            <a:r>
              <a:rPr lang="ru-RU" sz="1800" dirty="0" smtClean="0">
                <a:latin typeface="Times New Roman" panose="02020603050405020304" pitchFamily="18" charset="0"/>
                <a:ea typeface="Times New Roman" panose="02020603050405020304" pitchFamily="18" charset="0"/>
                <a:cs typeface="Times New Roman" panose="02020603050405020304" pitchFamily="18" charset="0"/>
              </a:rPr>
              <a:t>воспитания</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br>
            <a:r>
              <a:rPr lang="ru-RU" sz="1800" b="1" dirty="0" smtClean="0">
                <a:solidFill>
                  <a:schemeClr val="accent1"/>
                </a:solidFill>
                <a:effectLst>
                  <a:outerShdw blurRad="38100" dist="38100" dir="2700000" algn="tl">
                    <a:srgbClr val="000000">
                      <a:alpha val="43137"/>
                    </a:srgbClr>
                  </a:outerShdw>
                </a:effectLst>
                <a:latin typeface="Times New Roman" panose="02020603050405020304" pitchFamily="18" charset="0"/>
              </a:rPr>
              <a:t>Концептуальные </a:t>
            </a:r>
            <a:r>
              <a:rPr lang="ru-RU" sz="1800" b="1" dirty="0">
                <a:solidFill>
                  <a:schemeClr val="accent1"/>
                </a:solidFill>
                <a:effectLst>
                  <a:outerShdw blurRad="38100" dist="38100" dir="2700000" algn="tl">
                    <a:srgbClr val="000000">
                      <a:alpha val="43137"/>
                    </a:srgbClr>
                  </a:outerShdw>
                </a:effectLst>
                <a:latin typeface="Times New Roman" panose="02020603050405020304" pitchFamily="18" charset="0"/>
              </a:rPr>
              <a:t>положения воспитательной системы ДОУ</a:t>
            </a:r>
            <a:r>
              <a:rPr lang="ru-RU" sz="1600" dirty="0"/>
              <a:t/>
            </a:r>
            <a:br>
              <a:rPr lang="ru-RU" sz="1600" dirty="0"/>
            </a:br>
            <a:r>
              <a:rPr lang="ru-RU" sz="1600" dirty="0">
                <a:latin typeface="Times New Roman" panose="02020603050405020304" pitchFamily="18" charset="0"/>
                <a:ea typeface="Times New Roman" panose="02020603050405020304" pitchFamily="18" charset="0"/>
                <a:cs typeface="Times New Roman" panose="02020603050405020304" pitchFamily="18" charset="0"/>
              </a:rPr>
              <a:t>формирование общей культуры, духовно-нравственных ценностей, развитие физических, интеллектуальных, нравственных, эстетических и личностных качеств, формирование предпосылок учебной деятельности, сохранение и укрепление здоровья воспитанников,</a:t>
            </a:r>
            <a:r>
              <a:rPr lang="ru-RU" sz="1600" dirty="0">
                <a:latin typeface="Calibri" panose="020F0502020204030204" pitchFamily="34" charset="0"/>
                <a:ea typeface="Times New Roman" panose="02020603050405020304" pitchFamily="18" charset="0"/>
                <a:cs typeface="Times New Roman" panose="02020603050405020304" pitchFamily="18" charset="0"/>
              </a:rPr>
              <a:t/>
            </a:r>
            <a:br>
              <a:rPr lang="ru-RU" sz="1600" dirty="0">
                <a:latin typeface="Calibri" panose="020F0502020204030204" pitchFamily="34" charset="0"/>
                <a:ea typeface="Times New Roman" panose="02020603050405020304" pitchFamily="18" charset="0"/>
                <a:cs typeface="Times New Roman" panose="02020603050405020304" pitchFamily="18" charset="0"/>
              </a:rPr>
            </a:br>
            <a:r>
              <a:rPr lang="ru-RU" sz="1600" dirty="0">
                <a:latin typeface="Times New Roman" panose="02020603050405020304" pitchFamily="18" charset="0"/>
                <a:ea typeface="Times New Roman" panose="02020603050405020304" pitchFamily="18" charset="0"/>
                <a:cs typeface="Times New Roman" panose="02020603050405020304" pitchFamily="18" charset="0"/>
              </a:rPr>
              <a:t>создание комфортных, безопасных условий для  всестороннего развития, воспитания детей, их успешной социализации, </a:t>
            </a:r>
            <a:r>
              <a:rPr lang="ru-RU" sz="1600" dirty="0">
                <a:latin typeface="Calibri" panose="020F0502020204030204" pitchFamily="34" charset="0"/>
                <a:ea typeface="Times New Roman" panose="02020603050405020304" pitchFamily="18" charset="0"/>
                <a:cs typeface="Times New Roman" panose="02020603050405020304" pitchFamily="18" charset="0"/>
              </a:rPr>
              <a:t/>
            </a:r>
            <a:br>
              <a:rPr lang="ru-RU" sz="1600" dirty="0">
                <a:latin typeface="Calibri" panose="020F0502020204030204" pitchFamily="34" charset="0"/>
                <a:ea typeface="Times New Roman" panose="02020603050405020304" pitchFamily="18" charset="0"/>
                <a:cs typeface="Times New Roman" panose="02020603050405020304" pitchFamily="18" charset="0"/>
              </a:rPr>
            </a:br>
            <a:r>
              <a:rPr lang="ru-RU" sz="1600" dirty="0">
                <a:latin typeface="Times New Roman" panose="02020603050405020304" pitchFamily="18" charset="0"/>
                <a:ea typeface="Times New Roman" panose="02020603050405020304" pitchFamily="18" charset="0"/>
                <a:cs typeface="Times New Roman" panose="02020603050405020304" pitchFamily="18" charset="0"/>
              </a:rPr>
              <a:t>сплочение и консолидация коллектива </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ДОО, </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укрепление социальной солидарности, повышение доверия личности, к жизни в России, согражданам, коллегам, обществу, настоящему и будущему малой Родины, Российской Федерации, на основе базовых ценностей Российского гражданского общества и развитие у подрастающего поколения навыков позитивной социализации</a:t>
            </a:r>
            <a:r>
              <a:rPr lang="ru-RU" sz="1600" dirty="0">
                <a:latin typeface="Calibri" panose="020F0502020204030204" pitchFamily="34" charset="0"/>
                <a:ea typeface="Times New Roman" panose="02020603050405020304" pitchFamily="18" charset="0"/>
                <a:cs typeface="Times New Roman" panose="02020603050405020304" pitchFamily="18" charset="0"/>
              </a:rPr>
              <a:t/>
            </a:r>
            <a:br>
              <a:rPr lang="ru-RU" sz="1600" dirty="0">
                <a:latin typeface="Calibri" panose="020F0502020204030204" pitchFamily="34" charset="0"/>
                <a:ea typeface="Times New Roman" panose="02020603050405020304" pitchFamily="18" charset="0"/>
                <a:cs typeface="Times New Roman" panose="02020603050405020304" pitchFamily="18" charset="0"/>
              </a:rPr>
            </a:br>
            <a:endParaRPr lang="ru-RU" sz="1600" dirty="0"/>
          </a:p>
        </p:txBody>
      </p:sp>
    </p:spTree>
    <p:extLst>
      <p:ext uri="{BB962C8B-B14F-4D97-AF65-F5344CB8AC3E}">
        <p14:creationId xmlns:p14="http://schemas.microsoft.com/office/powerpoint/2010/main" val="617119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solidFill>
                  <a:schemeClr val="accent1">
                    <a:lumMod val="75000"/>
                  </a:schemeClr>
                </a:solidFill>
              </a:rPr>
              <a:t>Уважаемые родители !</a:t>
            </a:r>
            <a:endParaRPr lang="ru-RU" sz="2800" b="1" dirty="0">
              <a:solidFill>
                <a:schemeClr val="accent1">
                  <a:lumMod val="75000"/>
                </a:schemeClr>
              </a:solidFill>
            </a:endParaRPr>
          </a:p>
        </p:txBody>
      </p:sp>
      <p:sp>
        <p:nvSpPr>
          <p:cNvPr id="3" name="Содержимое 2"/>
          <p:cNvSpPr>
            <a:spLocks noGrp="1"/>
          </p:cNvSpPr>
          <p:nvPr>
            <p:ph idx="1"/>
          </p:nvPr>
        </p:nvSpPr>
        <p:spPr/>
        <p:txBody>
          <a:bodyPr>
            <a:normAutofit fontScale="92500" lnSpcReduction="20000"/>
          </a:bodyPr>
          <a:lstStyle/>
          <a:p>
            <a:pPr marL="109728" indent="0" algn="ctr" fontAlgn="auto">
              <a:spcAft>
                <a:spcPts val="0"/>
              </a:spcAft>
              <a:buFont typeface="Wingdings 3"/>
              <a:buNone/>
              <a:defRPr/>
            </a:pPr>
            <a:r>
              <a:rPr lang="ru-RU" b="1" dirty="0" smtClean="0">
                <a:solidFill>
                  <a:schemeClr val="accent2">
                    <a:lumMod val="75000"/>
                  </a:schemeClr>
                </a:solidFill>
              </a:rPr>
              <a:t>В данной презентации мы познакомим Вас:</a:t>
            </a:r>
          </a:p>
          <a:p>
            <a:pPr marL="365760" indent="-256032" fontAlgn="auto">
              <a:spcAft>
                <a:spcPts val="0"/>
              </a:spcAft>
              <a:buFont typeface="Wingdings 3"/>
              <a:buChar char=""/>
              <a:defRPr/>
            </a:pPr>
            <a:r>
              <a:rPr lang="ru-RU" sz="2600" b="1" dirty="0" smtClean="0"/>
              <a:t>С понятием образовательная программа и для чего она необходима?</a:t>
            </a:r>
          </a:p>
          <a:p>
            <a:pPr marL="365760" indent="-256032" fontAlgn="auto">
              <a:spcAft>
                <a:spcPts val="0"/>
              </a:spcAft>
              <a:buFont typeface="Wingdings 3"/>
              <a:buChar char=""/>
              <a:defRPr/>
            </a:pPr>
            <a:r>
              <a:rPr lang="ru-RU" sz="2600" b="1" dirty="0" smtClean="0"/>
              <a:t>Моделью образовательной программы.</a:t>
            </a:r>
          </a:p>
          <a:p>
            <a:pPr marL="365760" indent="-256032" fontAlgn="auto">
              <a:spcAft>
                <a:spcPts val="0"/>
              </a:spcAft>
              <a:buFont typeface="Wingdings 3"/>
              <a:buChar char=""/>
              <a:defRPr/>
            </a:pPr>
            <a:r>
              <a:rPr lang="ru-RU" sz="2600" b="1" dirty="0" smtClean="0"/>
              <a:t>Основными направлениями развития детей и образовательными областями. </a:t>
            </a:r>
          </a:p>
          <a:p>
            <a:pPr marL="365760" indent="-256032" fontAlgn="auto">
              <a:spcAft>
                <a:spcPts val="0"/>
              </a:spcAft>
              <a:buFont typeface="Wingdings 3"/>
              <a:buChar char=""/>
              <a:defRPr/>
            </a:pPr>
            <a:r>
              <a:rPr lang="ru-RU" sz="2600" b="1" dirty="0" smtClean="0"/>
              <a:t>Разделами образовательной программы дошкольного образования</a:t>
            </a:r>
          </a:p>
          <a:p>
            <a:pPr marL="365760" indent="-256032" fontAlgn="auto">
              <a:spcAft>
                <a:spcPts val="0"/>
              </a:spcAft>
              <a:buFont typeface="Wingdings 3"/>
              <a:buChar char=""/>
              <a:defRPr/>
            </a:pPr>
            <a:r>
              <a:rPr lang="ru-RU" sz="2600" b="1" dirty="0" smtClean="0"/>
              <a:t>Целями взаимодействия педагогического коллектива с семьями детей.</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27584" y="2490135"/>
            <a:ext cx="7632847" cy="3675169"/>
          </a:xfrm>
        </p:spPr>
        <p:txBody>
          <a:bodyPr>
            <a:normAutofit fontScale="70000" lnSpcReduction="20000"/>
          </a:bodyPr>
          <a:lstStyle/>
          <a:p>
            <a:pPr marL="0" indent="0" algn="just">
              <a:buNone/>
            </a:pPr>
            <a:r>
              <a:rPr lang="ru-RU" sz="2600" dirty="0" smtClean="0"/>
              <a:t>Образовательная </a:t>
            </a:r>
            <a:r>
              <a:rPr lang="ru-RU" sz="2600" dirty="0"/>
              <a:t>программа  МБДОУ «Детский сад № 23» (далее – </a:t>
            </a:r>
            <a:r>
              <a:rPr lang="ru-RU" sz="2600" dirty="0" smtClean="0"/>
              <a:t>ОП </a:t>
            </a:r>
            <a:r>
              <a:rPr lang="ru-RU" sz="2600" dirty="0"/>
              <a:t>ДО) является одним из основных нормативных документов, регламентирующих его жизнедеятельность. Она наряду с Уставом служит основой для лицензирования, </a:t>
            </a:r>
            <a:r>
              <a:rPr lang="ru-RU" sz="2600" dirty="0" smtClean="0"/>
              <a:t>аттестации, </a:t>
            </a:r>
            <a:r>
              <a:rPr lang="ru-RU" sz="2600" dirty="0"/>
              <a:t>организации </a:t>
            </a:r>
            <a:r>
              <a:rPr lang="ru-RU" sz="2600" dirty="0" smtClean="0"/>
              <a:t>образовательных </a:t>
            </a:r>
            <a:r>
              <a:rPr lang="ru-RU" sz="2600" dirty="0"/>
              <a:t>услуг в соответствии с социальным заказом родителей (законных представителей</a:t>
            </a:r>
            <a:r>
              <a:rPr lang="ru-RU" sz="2600" dirty="0" smtClean="0"/>
              <a:t>).</a:t>
            </a:r>
            <a:r>
              <a:rPr lang="ru-RU" sz="2600" dirty="0"/>
              <a:t> Программа отвечает образовательному запросу социума, обеспечивает развитие личности   детей дошкольного возраста в различных видах общения и деятельности с учетом их возрастных, индивидуальных, психологических и физиологических особенностей, в том числе достижение детьми дошкольного возраста уровня развития, необходимого и достаточного для успешного освоения ими образовательных программ начального общего образования, на основе индивидуального подхода к детям дошкольного возраста и специфичных для детей дошкольного возраста видов деятельности.</a:t>
            </a:r>
          </a:p>
          <a:p>
            <a:pPr marL="0" indent="0" algn="just">
              <a:buNone/>
            </a:pPr>
            <a:r>
              <a:rPr lang="ru-RU" dirty="0" smtClean="0"/>
              <a:t> </a:t>
            </a:r>
            <a:endParaRPr lang="ru-RU" sz="2400" b="1" dirty="0" smtClean="0">
              <a:latin typeface="Lucida Sans Unicode" pitchFamily="34" charset="0"/>
            </a:endParaRPr>
          </a:p>
        </p:txBody>
      </p:sp>
      <p:sp>
        <p:nvSpPr>
          <p:cNvPr id="5" name="Прямоугольник 4"/>
          <p:cNvSpPr/>
          <p:nvPr/>
        </p:nvSpPr>
        <p:spPr>
          <a:xfrm>
            <a:off x="1331640" y="1628800"/>
            <a:ext cx="4705134" cy="461665"/>
          </a:xfrm>
          <a:prstGeom prst="rect">
            <a:avLst/>
          </a:prstGeom>
        </p:spPr>
        <p:txBody>
          <a:bodyPr wrap="none">
            <a:spAutoFit/>
          </a:bodyPr>
          <a:lstStyle/>
          <a:p>
            <a:r>
              <a:rPr lang="ru-RU" sz="2400" b="1" dirty="0">
                <a:solidFill>
                  <a:schemeClr val="accent1">
                    <a:lumMod val="75000"/>
                  </a:schemeClr>
                </a:solidFill>
              </a:rPr>
              <a:t>О</a:t>
            </a:r>
            <a:r>
              <a:rPr lang="ru-RU" sz="2400" b="1" dirty="0" smtClean="0">
                <a:solidFill>
                  <a:schemeClr val="accent1">
                    <a:lumMod val="75000"/>
                  </a:schemeClr>
                </a:solidFill>
              </a:rPr>
              <a:t>бразовательная </a:t>
            </a:r>
            <a:r>
              <a:rPr lang="ru-RU" sz="2400" b="1" dirty="0">
                <a:solidFill>
                  <a:schemeClr val="accent1">
                    <a:lumMod val="75000"/>
                  </a:schemeClr>
                </a:solidFill>
              </a:rPr>
              <a:t>программа это</a:t>
            </a:r>
            <a:r>
              <a:rPr lang="ru-RU" b="1" dirty="0">
                <a:solidFill>
                  <a:schemeClr val="accent1">
                    <a:lumMod val="75000"/>
                  </a:schemeClr>
                </a:solidFill>
              </a:rPr>
              <a:t>:</a:t>
            </a:r>
            <a:endParaRPr lang="ru-RU" dirty="0">
              <a:solidFill>
                <a:schemeClr val="accent1">
                  <a:lumMod val="7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60648"/>
            <a:ext cx="7848872" cy="1440160"/>
          </a:xfrm>
        </p:spPr>
        <p:txBody>
          <a:bodyPr>
            <a:normAutofit fontScale="90000"/>
          </a:bodyPr>
          <a:lstStyle/>
          <a:p>
            <a:pPr algn="ctr"/>
            <a:r>
              <a:rPr lang="ru-RU" sz="2000" b="1" dirty="0" smtClean="0">
                <a:solidFill>
                  <a:srgbClr val="C00000"/>
                </a:solidFill>
              </a:rPr>
              <a:t/>
            </a:r>
            <a:br>
              <a:rPr lang="ru-RU" sz="2000" b="1" dirty="0" smtClean="0">
                <a:solidFill>
                  <a:srgbClr val="C00000"/>
                </a:solidFill>
              </a:rPr>
            </a:br>
            <a:r>
              <a:rPr lang="ru-RU" sz="2000" b="1" dirty="0">
                <a:solidFill>
                  <a:srgbClr val="C00000"/>
                </a:solidFill>
              </a:rPr>
              <a:t/>
            </a:r>
            <a:br>
              <a:rPr lang="ru-RU" sz="2000" b="1" dirty="0">
                <a:solidFill>
                  <a:srgbClr val="C00000"/>
                </a:solidFill>
              </a:rPr>
            </a:br>
            <a:r>
              <a:rPr lang="ru-RU" sz="2000" b="1" dirty="0" smtClean="0">
                <a:solidFill>
                  <a:srgbClr val="C00000"/>
                </a:solidFill>
              </a:rPr>
              <a:t/>
            </a:r>
            <a:br>
              <a:rPr lang="ru-RU" sz="2000" b="1" dirty="0" smtClean="0">
                <a:solidFill>
                  <a:srgbClr val="C00000"/>
                </a:solidFill>
              </a:rPr>
            </a:br>
            <a:r>
              <a:rPr lang="ru-RU" sz="2400" b="1" dirty="0" smtClean="0">
                <a:solidFill>
                  <a:schemeClr val="accent1">
                    <a:lumMod val="75000"/>
                  </a:schemeClr>
                </a:solidFill>
              </a:rPr>
              <a:t>Программа разрабатывается, утверждается и реализуется в </a:t>
            </a:r>
            <a:br>
              <a:rPr lang="ru-RU" sz="2400" b="1" dirty="0" smtClean="0">
                <a:solidFill>
                  <a:schemeClr val="accent1">
                    <a:lumMod val="75000"/>
                  </a:schemeClr>
                </a:solidFill>
              </a:rPr>
            </a:br>
            <a:r>
              <a:rPr lang="ru-RU" sz="2400" b="1" dirty="0" smtClean="0">
                <a:solidFill>
                  <a:schemeClr val="accent1">
                    <a:lumMod val="75000"/>
                  </a:schemeClr>
                </a:solidFill>
              </a:rPr>
              <a:t>МБДОУ «Детский сад № 23»:</a:t>
            </a:r>
            <a:endParaRPr lang="ru-RU" sz="2400" b="1" dirty="0">
              <a:solidFill>
                <a:schemeClr val="accent1">
                  <a:lumMod val="75000"/>
                </a:schemeClr>
              </a:solidFill>
            </a:endParaRPr>
          </a:p>
        </p:txBody>
      </p:sp>
      <p:sp>
        <p:nvSpPr>
          <p:cNvPr id="3" name="Содержимое 2"/>
          <p:cNvSpPr>
            <a:spLocks noGrp="1"/>
          </p:cNvSpPr>
          <p:nvPr>
            <p:ph idx="1"/>
          </p:nvPr>
        </p:nvSpPr>
        <p:spPr>
          <a:xfrm>
            <a:off x="304800" y="1554163"/>
            <a:ext cx="8083624" cy="4323110"/>
          </a:xfrm>
        </p:spPr>
        <p:txBody>
          <a:bodyPr>
            <a:normAutofit fontScale="92500" lnSpcReduction="20000"/>
          </a:bodyPr>
          <a:lstStyle/>
          <a:p>
            <a:pPr marL="400050" lvl="1" indent="0" fontAlgn="auto">
              <a:spcBef>
                <a:spcPts val="324"/>
              </a:spcBef>
              <a:spcAft>
                <a:spcPts val="0"/>
              </a:spcAft>
              <a:buNone/>
              <a:defRPr/>
            </a:pPr>
            <a:endParaRPr lang="ru-RU" altLang="ru-RU" sz="3200" b="1" dirty="0" smtClean="0">
              <a:solidFill>
                <a:srgbClr val="002060"/>
              </a:solidFill>
              <a:cs typeface="Times New Roman" pitchFamily="18" charset="0"/>
            </a:endParaRPr>
          </a:p>
          <a:p>
            <a:pPr marL="400050" lvl="1" indent="0" fontAlgn="auto">
              <a:spcBef>
                <a:spcPts val="324"/>
              </a:spcBef>
              <a:spcAft>
                <a:spcPts val="0"/>
              </a:spcAft>
              <a:buNone/>
              <a:defRPr/>
            </a:pPr>
            <a:endParaRPr lang="ru-RU" altLang="ru-RU" sz="3200" b="1" dirty="0" smtClean="0">
              <a:solidFill>
                <a:srgbClr val="002060"/>
              </a:solidFill>
              <a:cs typeface="Times New Roman" pitchFamily="18" charset="0"/>
            </a:endParaRPr>
          </a:p>
          <a:p>
            <a:pPr marL="400050" lvl="1" indent="0" fontAlgn="auto">
              <a:spcBef>
                <a:spcPts val="324"/>
              </a:spcBef>
              <a:spcAft>
                <a:spcPts val="0"/>
              </a:spcAft>
              <a:buNone/>
              <a:defRPr/>
            </a:pPr>
            <a:endParaRPr lang="ru-RU" altLang="ru-RU" sz="2400" dirty="0">
              <a:solidFill>
                <a:schemeClr val="tx1"/>
              </a:solidFill>
              <a:latin typeface="Times New Roman" panose="02020603050405020304" pitchFamily="18" charset="0"/>
              <a:cs typeface="Times New Roman" panose="02020603050405020304" pitchFamily="18" charset="0"/>
            </a:endParaRPr>
          </a:p>
          <a:p>
            <a:pPr marL="685800" lvl="1" fontAlgn="auto">
              <a:spcBef>
                <a:spcPts val="324"/>
              </a:spcBef>
              <a:spcAft>
                <a:spcPts val="0"/>
              </a:spcAft>
              <a:buFontTx/>
              <a:buChar char="-"/>
              <a:defRPr/>
            </a:pPr>
            <a:r>
              <a:rPr lang="ru-RU" altLang="ru-RU" sz="1800" dirty="0" smtClean="0">
                <a:solidFill>
                  <a:schemeClr val="tx1"/>
                </a:solidFill>
                <a:latin typeface="+mj-lt"/>
                <a:cs typeface="Times New Roman" panose="02020603050405020304" pitchFamily="18" charset="0"/>
              </a:rPr>
              <a:t>в соответствии с федеральным государственным образовательным стандартом дошкольного образования</a:t>
            </a:r>
          </a:p>
          <a:p>
            <a:pPr marL="685800" lvl="1" fontAlgn="auto">
              <a:spcBef>
                <a:spcPts val="324"/>
              </a:spcBef>
              <a:spcAft>
                <a:spcPts val="0"/>
              </a:spcAft>
              <a:buFontTx/>
              <a:buChar char="-"/>
              <a:defRPr/>
            </a:pPr>
            <a:r>
              <a:rPr lang="ru-RU" altLang="ru-RU" sz="1800" dirty="0" smtClean="0">
                <a:solidFill>
                  <a:schemeClr val="tx1"/>
                </a:solidFill>
                <a:latin typeface="+mj-lt"/>
                <a:cs typeface="Times New Roman" panose="02020603050405020304" pitchFamily="18" charset="0"/>
              </a:rPr>
              <a:t>с учётом ФОП</a:t>
            </a:r>
          </a:p>
          <a:p>
            <a:pPr lvl="1" indent="-342900" algn="just">
              <a:spcBef>
                <a:spcPts val="324"/>
              </a:spcBef>
              <a:spcAft>
                <a:spcPts val="0"/>
              </a:spcAft>
              <a:buFontTx/>
              <a:buChar char="-"/>
              <a:defRPr/>
            </a:pPr>
            <a:r>
              <a:rPr lang="ru-RU" sz="1800" dirty="0" smtClean="0">
                <a:solidFill>
                  <a:schemeClr val="tx1"/>
                </a:solidFill>
                <a:latin typeface="+mj-lt"/>
              </a:rPr>
              <a:t>Программа состоит из обязательной части 60 % и части, формируемой участниками образовательных отношений 40 % и ориентирована на специфику сложившихся традициях МБДОУ «Детский сад № 23», таких как встреча с интересными людьми ВГО, детский туризм по городу Вышний </a:t>
            </a:r>
            <a:r>
              <a:rPr lang="ru-RU" sz="1800" dirty="0" err="1" smtClean="0">
                <a:solidFill>
                  <a:schemeClr val="tx1"/>
                </a:solidFill>
                <a:latin typeface="+mj-lt"/>
              </a:rPr>
              <a:t>Волочёк</a:t>
            </a:r>
            <a:r>
              <a:rPr lang="ru-RU" sz="1800" dirty="0" smtClean="0">
                <a:solidFill>
                  <a:schemeClr val="tx1"/>
                </a:solidFill>
                <a:latin typeface="+mj-lt"/>
              </a:rPr>
              <a:t>, создание </a:t>
            </a:r>
            <a:r>
              <a:rPr lang="ru-RU" sz="1800" dirty="0" smtClean="0">
                <a:solidFill>
                  <a:schemeClr val="tx1"/>
                </a:solidFill>
                <a:latin typeface="+mj-lt"/>
              </a:rPr>
              <a:t>мини-музеев и реализацию парциальной программы по духовно-нравственному воспитанию «</a:t>
            </a:r>
            <a:r>
              <a:rPr lang="ru-RU" sz="1800" dirty="0" err="1" smtClean="0">
                <a:solidFill>
                  <a:schemeClr val="tx1"/>
                </a:solidFill>
                <a:latin typeface="+mj-lt"/>
              </a:rPr>
              <a:t>СемьЯ</a:t>
            </a:r>
            <a:r>
              <a:rPr lang="ru-RU" sz="1800" dirty="0" smtClean="0">
                <a:solidFill>
                  <a:schemeClr val="tx1"/>
                </a:solidFill>
                <a:latin typeface="+mj-lt"/>
              </a:rPr>
              <a:t> – это Мы!». </a:t>
            </a:r>
            <a:r>
              <a:rPr lang="ru-RU" sz="1800" dirty="0" smtClean="0">
                <a:solidFill>
                  <a:schemeClr val="tx1"/>
                </a:solidFill>
                <a:latin typeface="+mj-lt"/>
              </a:rPr>
              <a:t>Обе части являются взаимодополняющими и необходимыми с точки зрения реализации требований ФГОС ДО. </a:t>
            </a:r>
          </a:p>
          <a:p>
            <a:pPr lvl="1" indent="-342900" fontAlgn="auto">
              <a:spcBef>
                <a:spcPts val="324"/>
              </a:spcBef>
              <a:spcAft>
                <a:spcPts val="0"/>
              </a:spcAft>
              <a:buFontTx/>
              <a:buChar char="-"/>
              <a:defRPr/>
            </a:pPr>
            <a:endParaRPr lang="ru-RU" altLang="ru-RU" sz="2400" dirty="0" smtClean="0">
              <a:solidFill>
                <a:schemeClr val="tx1"/>
              </a:solidFill>
              <a:latin typeface="Times New Roman" panose="02020603050405020304" pitchFamily="18" charset="0"/>
              <a:cs typeface="Times New Roman" panose="02020603050405020304" pitchFamily="18" charset="0"/>
            </a:endParaRPr>
          </a:p>
          <a:p>
            <a:pPr marL="400050" lvl="1" indent="0" fontAlgn="auto">
              <a:spcBef>
                <a:spcPts val="324"/>
              </a:spcBef>
              <a:spcAft>
                <a:spcPts val="0"/>
              </a:spcAft>
              <a:buNone/>
              <a:defRPr/>
            </a:pPr>
            <a:r>
              <a:rPr lang="ru-RU" altLang="ru-RU" sz="3200" b="1" dirty="0" smtClean="0">
                <a:solidFill>
                  <a:schemeClr val="tx1"/>
                </a:solidFill>
                <a:cs typeface="Times New Roman" pitchFamily="18" charset="0"/>
              </a:rPr>
              <a:t> </a:t>
            </a:r>
            <a:endParaRPr lang="ru-RU" altLang="ru-RU" sz="3200" b="1" dirty="0" smtClean="0">
              <a:solidFill>
                <a:srgbClr val="002060"/>
              </a:solidFill>
              <a:cs typeface="Times New Roman" pitchFamily="18" charset="0"/>
            </a:endParaRPr>
          </a:p>
          <a:p>
            <a:pPr marL="400050" lvl="1" indent="0" fontAlgn="auto">
              <a:spcBef>
                <a:spcPts val="324"/>
              </a:spcBef>
              <a:spcAft>
                <a:spcPts val="0"/>
              </a:spcAft>
              <a:buNone/>
              <a:defRPr/>
            </a:pPr>
            <a:endParaRPr lang="ru-RU" altLang="ru-RU" sz="1800" dirty="0" smtClean="0">
              <a:cs typeface="Times New Roman" pitchFamily="18" charset="0"/>
            </a:endParaRPr>
          </a:p>
          <a:p>
            <a:pPr marL="400050" lvl="1" indent="0" fontAlgn="auto">
              <a:spcBef>
                <a:spcPts val="324"/>
              </a:spcBef>
              <a:spcAft>
                <a:spcPts val="0"/>
              </a:spcAft>
              <a:buFont typeface="Arial" pitchFamily="34" charset="0"/>
              <a:buChar char="•"/>
              <a:defRPr/>
            </a:pPr>
            <a:endParaRPr lang="ru-RU" altLang="ru-RU" sz="3200" b="1" dirty="0" smtClean="0"/>
          </a:p>
          <a:p>
            <a:endParaRPr lang="ru-RU" dirty="0"/>
          </a:p>
        </p:txBody>
      </p:sp>
      <p:sp>
        <p:nvSpPr>
          <p:cNvPr id="4" name="Прямоугольник 3"/>
          <p:cNvSpPr/>
          <p:nvPr/>
        </p:nvSpPr>
        <p:spPr>
          <a:xfrm>
            <a:off x="395536" y="1412776"/>
            <a:ext cx="8352928" cy="4320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400" b="1" dirty="0" smtClean="0">
                <a:solidFill>
                  <a:schemeClr val="accent1">
                    <a:lumMod val="75000"/>
                  </a:schemeClr>
                </a:solidFill>
              </a:rPr>
              <a:t>Для чего нужна образовательная программа</a:t>
            </a:r>
            <a:endParaRPr lang="ru-RU" sz="2400" b="1" dirty="0">
              <a:solidFill>
                <a:schemeClr val="accent1">
                  <a:lumMod val="75000"/>
                </a:schemeClr>
              </a:solidFill>
            </a:endParaRPr>
          </a:p>
        </p:txBody>
      </p:sp>
      <p:sp>
        <p:nvSpPr>
          <p:cNvPr id="3" name="Содержимое 2"/>
          <p:cNvSpPr>
            <a:spLocks noGrp="1"/>
          </p:cNvSpPr>
          <p:nvPr>
            <p:ph idx="1"/>
          </p:nvPr>
        </p:nvSpPr>
        <p:spPr/>
        <p:txBody>
          <a:bodyPr>
            <a:normAutofit fontScale="77500" lnSpcReduction="20000"/>
          </a:bodyPr>
          <a:lstStyle/>
          <a:p>
            <a:pPr algn="just">
              <a:lnSpc>
                <a:spcPct val="120000"/>
              </a:lnSpc>
              <a:buNone/>
            </a:pPr>
            <a:r>
              <a:rPr lang="ru-RU" dirty="0" smtClean="0">
                <a:latin typeface="Times New Roman" panose="02020603050405020304" pitchFamily="18" charset="0"/>
                <a:cs typeface="Times New Roman" panose="02020603050405020304" pitchFamily="18" charset="0"/>
              </a:rPr>
              <a:t>-  </a:t>
            </a:r>
            <a:r>
              <a:rPr lang="ru-RU" dirty="0" smtClean="0"/>
              <a:t>Целью </a:t>
            </a:r>
            <a:r>
              <a:rPr lang="ru-RU" dirty="0"/>
              <a:t>Программы являются разностороннее развитие детей дошкольного возраста с учетом их возрастных и индивидуальных особенностей, в том числе достижение детьми дошкольного возраста уровня развития, необходимого и достаточного для успешного освоения ими образовательных программ начального общего образования, на основе индивидуального подхода к детям дошкольного возраста и специфичных для детей дошкольного возраста видов деятельности на основе духовно-нравственных ценностей российского народа, исторических и национально-культурных традиций.</a:t>
            </a:r>
          </a:p>
          <a:p>
            <a:pPr lvl="0" algn="just">
              <a:lnSpc>
                <a:spcPct val="120000"/>
              </a:lnSpc>
              <a:buNone/>
            </a:pPr>
            <a:endParaRPr lang="ru-RU" dirty="0"/>
          </a:p>
        </p:txBody>
      </p:sp>
      <p:sp>
        <p:nvSpPr>
          <p:cNvPr id="4" name="Прямоугольник 3"/>
          <p:cNvSpPr/>
          <p:nvPr/>
        </p:nvSpPr>
        <p:spPr>
          <a:xfrm>
            <a:off x="251520" y="1412776"/>
            <a:ext cx="8712968" cy="46805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idx="1"/>
          </p:nvPr>
        </p:nvSpPr>
        <p:spPr bwMode="auto">
          <a:xfrm>
            <a:off x="611560" y="2171907"/>
            <a:ext cx="8064896" cy="4281429"/>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ru-RU" sz="1200" dirty="0">
                <a:latin typeface="+mn-lt"/>
              </a:rPr>
              <a:t>Основная общеобразовательная программа – образовательная программа дошкольного образования МБДОУ «Детский сад № 23</a:t>
            </a:r>
            <a:r>
              <a:rPr lang="ru-RU" sz="1200" dirty="0" smtClean="0">
                <a:latin typeface="+mn-lt"/>
              </a:rPr>
              <a:t>»(далее Программа)разработана в соответствии с федеральным государственным образовательным стандартом дошкольного образования (утвержден </a:t>
            </a:r>
            <a:r>
              <a:rPr lang="ru-RU" sz="1200" dirty="0">
                <a:latin typeface="+mn-lt"/>
              </a:rPr>
              <a:t>приказом </a:t>
            </a:r>
            <a:r>
              <a:rPr lang="ru-RU" sz="1200" dirty="0" err="1">
                <a:latin typeface="+mn-lt"/>
              </a:rPr>
              <a:t>Минобрнауки</a:t>
            </a:r>
            <a:r>
              <a:rPr lang="ru-RU" sz="1200" dirty="0">
                <a:latin typeface="+mn-lt"/>
              </a:rPr>
              <a:t> России от 17 октября 2013 г. № 1155, зарегистрировано в Минюсте России 14 ноября 2013 г., регистрационный № 30384; в редакции приказа </a:t>
            </a:r>
            <a:r>
              <a:rPr lang="ru-RU" sz="1200" dirty="0" err="1">
                <a:latin typeface="+mn-lt"/>
              </a:rPr>
              <a:t>Минпросвещения</a:t>
            </a:r>
            <a:r>
              <a:rPr lang="ru-RU" sz="1200" dirty="0">
                <a:latin typeface="+mn-lt"/>
              </a:rPr>
              <a:t> России от 8 ноября 2022 г. № 955, зарегистрировано в Минюсте России 6 февраля 2023 г., регистрационный № 72264) (далее –ФГОСДО)и федеральной образовательной программой дошкольного образования (утверждена приказом </a:t>
            </a:r>
            <a:r>
              <a:rPr lang="ru-RU" sz="1200" dirty="0" err="1">
                <a:latin typeface="+mn-lt"/>
              </a:rPr>
              <a:t>Минпросвещения</a:t>
            </a:r>
            <a:r>
              <a:rPr lang="ru-RU" sz="1200" dirty="0">
                <a:latin typeface="+mn-lt"/>
              </a:rPr>
              <a:t> России от 25 ноября 2022 г. № 1028, зарегистрировано в Минюсте России 28 декабря 2022 г., регистрационный № 71847) (далее – ФОП ДО).</a:t>
            </a:r>
          </a:p>
          <a:p>
            <a:r>
              <a:rPr lang="ru-RU" sz="1200" dirty="0">
                <a:latin typeface="+mn-lt"/>
              </a:rPr>
              <a:t>Нормативно-правовойосновойдляразработкиПрограммыявляютсяследующиенормативно-правовыедокументы:</a:t>
            </a:r>
          </a:p>
          <a:p>
            <a:pPr lvl="0"/>
            <a:r>
              <a:rPr lang="ru-RU" sz="1200" dirty="0">
                <a:latin typeface="+mn-lt"/>
              </a:rPr>
              <a:t>Указ Президента Российской Федерации от 7 мая 2018 г. № 204 «О национальных целях и стратегических задачах развития Российской Федерации на период до 2024 года»;</a:t>
            </a:r>
          </a:p>
          <a:p>
            <a:pPr lvl="0"/>
            <a:r>
              <a:rPr lang="ru-RU" sz="1200" dirty="0">
                <a:latin typeface="+mn-lt"/>
              </a:rPr>
              <a:t>Указ Президента Российской Федерации от 21 июля 2020 г. № 474 «О национальных целях развития Российской Федерации на период до 2030 года»;</a:t>
            </a:r>
          </a:p>
          <a:p>
            <a:pPr lvl="0"/>
            <a:r>
              <a:rPr lang="ru-RU" sz="1200" dirty="0">
                <a:latin typeface="+mn-lt"/>
              </a:rPr>
              <a:t>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a:t>
            </a:r>
          </a:p>
          <a:p>
            <a:pPr lvl="0"/>
            <a:r>
              <a:rPr lang="ru-RU" sz="1200" dirty="0">
                <a:latin typeface="+mn-lt"/>
              </a:rPr>
              <a:t>Федеральный закон от 29декабря2012г.№273-ФЗ «Об образовании в Российской Федерации»;</a:t>
            </a:r>
          </a:p>
          <a:p>
            <a:pPr lvl="0"/>
            <a:r>
              <a:rPr lang="ru-RU" sz="1200" dirty="0">
                <a:latin typeface="+mn-lt"/>
              </a:rPr>
              <a:t>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a:t>
            </a:r>
          </a:p>
          <a:p>
            <a:pPr lvl="0"/>
            <a:r>
              <a:rPr lang="ru-RU" sz="1200" dirty="0">
                <a:latin typeface="+mn-lt"/>
              </a:rPr>
              <a:t>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p>
          <a:p>
            <a:pPr lvl="0"/>
            <a:r>
              <a:rPr lang="ru-RU" sz="1200" dirty="0">
                <a:latin typeface="+mn-lt"/>
              </a:rPr>
              <a:t>распоряжение Правительства Российской Федерации от 29 мая 2015 г. №   999-р «Об утверждении Стратегии развития воспитания в Российской Федерации на период до 2025 года</a:t>
            </a:r>
            <a:r>
              <a:rPr lang="ru-RU" sz="1200" dirty="0" smtClean="0">
                <a:latin typeface="+mn-lt"/>
              </a:rPr>
              <a:t>»;</a:t>
            </a:r>
            <a:endParaRPr lang="ru-RU" sz="1200" dirty="0">
              <a:latin typeface="+mn-lt"/>
            </a:endParaRPr>
          </a:p>
        </p:txBody>
      </p:sp>
      <p:sp>
        <p:nvSpPr>
          <p:cNvPr id="7" name="Прямоугольник 6"/>
          <p:cNvSpPr/>
          <p:nvPr/>
        </p:nvSpPr>
        <p:spPr>
          <a:xfrm>
            <a:off x="683568" y="764704"/>
            <a:ext cx="7704856" cy="1200329"/>
          </a:xfrm>
          <a:prstGeom prst="rect">
            <a:avLst/>
          </a:prstGeom>
        </p:spPr>
        <p:txBody>
          <a:bodyPr wrap="square">
            <a:spAutoFit/>
          </a:bodyPr>
          <a:lstStyle/>
          <a:p>
            <a:pPr lvl="0" algn="ctr" eaLnBrk="0" fontAlgn="base" hangingPunct="0">
              <a:spcBef>
                <a:spcPct val="0"/>
              </a:spcBef>
              <a:spcAft>
                <a:spcPct val="0"/>
              </a:spcAft>
            </a:pPr>
            <a:r>
              <a:rPr lang="ru-RU" altLang="ru-RU" b="1" dirty="0" smtClean="0">
                <a:solidFill>
                  <a:schemeClr val="accent1">
                    <a:lumMod val="75000"/>
                  </a:schemeClr>
                </a:solidFill>
                <a:latin typeface="Times New Roman" panose="02020603050405020304" pitchFamily="18" charset="0"/>
                <a:cs typeface="Times New Roman" panose="02020603050405020304" pitchFamily="18" charset="0"/>
              </a:rPr>
              <a:t>Образовательная </a:t>
            </a:r>
            <a:r>
              <a:rPr lang="ru-RU" altLang="ru-RU" b="1" dirty="0">
                <a:solidFill>
                  <a:schemeClr val="accent1">
                    <a:lumMod val="75000"/>
                  </a:schemeClr>
                </a:solidFill>
                <a:latin typeface="Times New Roman" panose="02020603050405020304" pitchFamily="18" charset="0"/>
                <a:cs typeface="Times New Roman" panose="02020603050405020304" pitchFamily="18" charset="0"/>
              </a:rPr>
              <a:t>программа </a:t>
            </a:r>
            <a:endParaRPr lang="ru-RU" altLang="ru-RU" b="1" dirty="0" smtClean="0">
              <a:solidFill>
                <a:schemeClr val="accent1">
                  <a:lumMod val="75000"/>
                </a:schemeClr>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ru-RU" altLang="ru-RU" b="1" dirty="0" smtClean="0">
                <a:solidFill>
                  <a:schemeClr val="accent1">
                    <a:lumMod val="75000"/>
                  </a:schemeClr>
                </a:solidFill>
                <a:latin typeface="Times New Roman" panose="02020603050405020304" pitchFamily="18" charset="0"/>
                <a:cs typeface="Times New Roman" panose="02020603050405020304" pitchFamily="18" charset="0"/>
              </a:rPr>
              <a:t>МБДОУ </a:t>
            </a:r>
            <a:r>
              <a:rPr lang="ru-RU" altLang="ru-RU" b="1" dirty="0">
                <a:solidFill>
                  <a:schemeClr val="accent1">
                    <a:lumMod val="75000"/>
                  </a:schemeClr>
                </a:solidFill>
                <a:latin typeface="Times New Roman" panose="02020603050405020304" pitchFamily="18" charset="0"/>
                <a:cs typeface="Times New Roman" panose="02020603050405020304" pitchFamily="18" charset="0"/>
              </a:rPr>
              <a:t>«Детский сад № 23» </a:t>
            </a:r>
            <a:endParaRPr lang="ru-RU" altLang="ru-RU" b="1" dirty="0" smtClean="0">
              <a:solidFill>
                <a:schemeClr val="accent1">
                  <a:lumMod val="75000"/>
                </a:schemeClr>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ru-RU" altLang="ru-RU" b="1" dirty="0" smtClean="0">
                <a:solidFill>
                  <a:schemeClr val="accent1">
                    <a:lumMod val="75000"/>
                  </a:schemeClr>
                </a:solidFill>
                <a:latin typeface="Times New Roman" panose="02020603050405020304" pitchFamily="18" charset="0"/>
                <a:cs typeface="Times New Roman" panose="02020603050405020304" pitchFamily="18" charset="0"/>
              </a:rPr>
              <a:t>разработана </a:t>
            </a:r>
            <a:r>
              <a:rPr lang="ru-RU" altLang="ru-RU" b="1" dirty="0">
                <a:solidFill>
                  <a:schemeClr val="accent1">
                    <a:lumMod val="75000"/>
                  </a:schemeClr>
                </a:solidFill>
                <a:latin typeface="Times New Roman" panose="02020603050405020304" pitchFamily="18" charset="0"/>
                <a:cs typeface="Times New Roman" panose="02020603050405020304" pitchFamily="18" charset="0"/>
              </a:rPr>
              <a:t>в соответствии с основными нормативно-правовыми документами по дошкольному воспитанию:</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altLang="ru-RU" sz="1800" b="1" dirty="0">
                <a:solidFill>
                  <a:schemeClr val="accent1">
                    <a:lumMod val="75000"/>
                  </a:schemeClr>
                </a:solidFill>
                <a:latin typeface="Times New Roman" panose="02020603050405020304" pitchFamily="18" charset="0"/>
                <a:cs typeface="Times New Roman" panose="02020603050405020304" pitchFamily="18" charset="0"/>
              </a:rPr>
              <a:t>О</a:t>
            </a:r>
            <a:r>
              <a:rPr lang="ru-RU" altLang="ru-RU" sz="1800" b="1" dirty="0" smtClean="0">
                <a:solidFill>
                  <a:schemeClr val="accent1">
                    <a:lumMod val="75000"/>
                  </a:schemeClr>
                </a:solidFill>
                <a:latin typeface="Times New Roman" panose="02020603050405020304" pitchFamily="18" charset="0"/>
                <a:cs typeface="Times New Roman" panose="02020603050405020304" pitchFamily="18" charset="0"/>
              </a:rPr>
              <a:t>бразовательная </a:t>
            </a:r>
            <a:r>
              <a:rPr lang="ru-RU" altLang="ru-RU" sz="1800" b="1" dirty="0">
                <a:solidFill>
                  <a:schemeClr val="accent1">
                    <a:lumMod val="75000"/>
                  </a:schemeClr>
                </a:solidFill>
                <a:latin typeface="Times New Roman" panose="02020603050405020304" pitchFamily="18" charset="0"/>
                <a:cs typeface="Times New Roman" panose="02020603050405020304" pitchFamily="18" charset="0"/>
              </a:rPr>
              <a:t>программа </a:t>
            </a:r>
            <a:r>
              <a:rPr lang="ru-RU" altLang="ru-RU" sz="1800" b="1" dirty="0" smtClean="0">
                <a:solidFill>
                  <a:schemeClr val="accent1">
                    <a:lumMod val="75000"/>
                  </a:schemeClr>
                </a:solidFill>
                <a:latin typeface="Times New Roman" panose="02020603050405020304" pitchFamily="18" charset="0"/>
                <a:cs typeface="Times New Roman" panose="02020603050405020304" pitchFamily="18" charset="0"/>
              </a:rPr>
              <a:t/>
            </a:r>
            <a:br>
              <a:rPr lang="ru-RU" altLang="ru-RU" sz="1800" b="1" dirty="0" smtClean="0">
                <a:solidFill>
                  <a:schemeClr val="accent1">
                    <a:lumMod val="75000"/>
                  </a:schemeClr>
                </a:solidFill>
                <a:latin typeface="Times New Roman" panose="02020603050405020304" pitchFamily="18" charset="0"/>
                <a:cs typeface="Times New Roman" panose="02020603050405020304" pitchFamily="18" charset="0"/>
              </a:rPr>
            </a:br>
            <a:r>
              <a:rPr lang="ru-RU" altLang="ru-RU" sz="1800" b="1" dirty="0" smtClean="0">
                <a:solidFill>
                  <a:schemeClr val="accent1">
                    <a:lumMod val="75000"/>
                  </a:schemeClr>
                </a:solidFill>
                <a:latin typeface="Times New Roman" panose="02020603050405020304" pitchFamily="18" charset="0"/>
                <a:cs typeface="Times New Roman" panose="02020603050405020304" pitchFamily="18" charset="0"/>
              </a:rPr>
              <a:t>МБДОУ </a:t>
            </a:r>
            <a:r>
              <a:rPr lang="ru-RU" altLang="ru-RU" sz="1800" b="1" dirty="0">
                <a:solidFill>
                  <a:schemeClr val="accent1">
                    <a:lumMod val="75000"/>
                  </a:schemeClr>
                </a:solidFill>
                <a:latin typeface="Times New Roman" panose="02020603050405020304" pitchFamily="18" charset="0"/>
                <a:cs typeface="Times New Roman" panose="02020603050405020304" pitchFamily="18" charset="0"/>
              </a:rPr>
              <a:t>«Детский сад № 23» </a:t>
            </a:r>
            <a:r>
              <a:rPr lang="ru-RU" altLang="ru-RU" sz="1800" b="1" dirty="0" smtClean="0">
                <a:solidFill>
                  <a:schemeClr val="accent1">
                    <a:lumMod val="75000"/>
                  </a:schemeClr>
                </a:solidFill>
                <a:latin typeface="Times New Roman" panose="02020603050405020304" pitchFamily="18" charset="0"/>
                <a:cs typeface="Times New Roman" panose="02020603050405020304" pitchFamily="18" charset="0"/>
              </a:rPr>
              <a:t/>
            </a:r>
            <a:br>
              <a:rPr lang="ru-RU" altLang="ru-RU" sz="1800" b="1" dirty="0" smtClean="0">
                <a:solidFill>
                  <a:schemeClr val="accent1">
                    <a:lumMod val="75000"/>
                  </a:schemeClr>
                </a:solidFill>
                <a:latin typeface="Times New Roman" panose="02020603050405020304" pitchFamily="18" charset="0"/>
                <a:cs typeface="Times New Roman" panose="02020603050405020304" pitchFamily="18" charset="0"/>
              </a:rPr>
            </a:br>
            <a:r>
              <a:rPr lang="ru-RU" altLang="ru-RU" sz="1800" b="1" dirty="0" smtClean="0">
                <a:solidFill>
                  <a:schemeClr val="accent1">
                    <a:lumMod val="75000"/>
                  </a:schemeClr>
                </a:solidFill>
                <a:latin typeface="Times New Roman" panose="02020603050405020304" pitchFamily="18" charset="0"/>
                <a:cs typeface="Times New Roman" panose="02020603050405020304" pitchFamily="18" charset="0"/>
              </a:rPr>
              <a:t>разработана </a:t>
            </a:r>
            <a:r>
              <a:rPr lang="ru-RU" altLang="ru-RU" sz="1800" b="1" dirty="0">
                <a:solidFill>
                  <a:schemeClr val="accent1">
                    <a:lumMod val="75000"/>
                  </a:schemeClr>
                </a:solidFill>
                <a:latin typeface="Times New Roman" panose="02020603050405020304" pitchFamily="18" charset="0"/>
                <a:cs typeface="Times New Roman" panose="02020603050405020304" pitchFamily="18" charset="0"/>
              </a:rPr>
              <a:t>в соответствии с основными нормативно-правовыми документами по дошкольному воспитанию:</a:t>
            </a:r>
            <a:br>
              <a:rPr lang="ru-RU" altLang="ru-RU" sz="1800" b="1" dirty="0">
                <a:solidFill>
                  <a:schemeClr val="accent1">
                    <a:lumMod val="75000"/>
                  </a:schemeClr>
                </a:solidFill>
                <a:latin typeface="Times New Roman" panose="02020603050405020304" pitchFamily="18" charset="0"/>
                <a:cs typeface="Times New Roman" panose="02020603050405020304" pitchFamily="18" charset="0"/>
              </a:rPr>
            </a:br>
            <a:endParaRPr lang="ru-RU" sz="1800" dirty="0"/>
          </a:p>
        </p:txBody>
      </p:sp>
      <p:sp>
        <p:nvSpPr>
          <p:cNvPr id="3" name="Объект 2"/>
          <p:cNvSpPr>
            <a:spLocks noGrp="1"/>
          </p:cNvSpPr>
          <p:nvPr>
            <p:ph idx="1"/>
          </p:nvPr>
        </p:nvSpPr>
        <p:spPr>
          <a:xfrm>
            <a:off x="611560" y="2348880"/>
            <a:ext cx="8136904" cy="4392488"/>
          </a:xfrm>
        </p:spPr>
        <p:txBody>
          <a:bodyPr>
            <a:normAutofit fontScale="25000" lnSpcReduction="20000"/>
          </a:bodyPr>
          <a:lstStyle/>
          <a:p>
            <a:pPr lvl="0"/>
            <a:r>
              <a:rPr lang="ru-RU" sz="4200" dirty="0" smtClean="0">
                <a:solidFill>
                  <a:schemeClr val="tx1"/>
                </a:solidFill>
              </a:rPr>
              <a:t>Федеральный </a:t>
            </a:r>
            <a:r>
              <a:rPr lang="ru-RU" sz="4200" dirty="0">
                <a:solidFill>
                  <a:schemeClr val="tx1"/>
                </a:solidFill>
              </a:rPr>
              <a:t>государственный образовательный стандарт </a:t>
            </a:r>
            <a:r>
              <a:rPr lang="ru-RU" sz="4200" dirty="0" smtClean="0">
                <a:solidFill>
                  <a:schemeClr val="tx1"/>
                </a:solidFill>
              </a:rPr>
              <a:t>дошкольного образования(утвержден </a:t>
            </a:r>
            <a:r>
              <a:rPr lang="ru-RU" sz="4200" dirty="0">
                <a:solidFill>
                  <a:schemeClr val="tx1"/>
                </a:solidFill>
              </a:rPr>
              <a:t>приказом </a:t>
            </a:r>
            <a:r>
              <a:rPr lang="ru-RU" sz="4200" dirty="0" err="1">
                <a:solidFill>
                  <a:schemeClr val="tx1"/>
                </a:solidFill>
              </a:rPr>
              <a:t>Минобрнауки</a:t>
            </a:r>
            <a:r>
              <a:rPr lang="ru-RU" sz="4200" dirty="0">
                <a:solidFill>
                  <a:schemeClr val="tx1"/>
                </a:solidFill>
              </a:rPr>
              <a:t> России от 17 октября 2013 г. № 1155, зарегистрировано в Минюсте России 14 ноября 2013 г., регистрационный № 30384; в редакции приказа </a:t>
            </a:r>
            <a:r>
              <a:rPr lang="ru-RU" sz="4200" dirty="0" err="1">
                <a:solidFill>
                  <a:schemeClr val="tx1"/>
                </a:solidFill>
              </a:rPr>
              <a:t>Минпросвещения</a:t>
            </a:r>
            <a:r>
              <a:rPr lang="ru-RU" sz="4200" dirty="0">
                <a:solidFill>
                  <a:schemeClr val="tx1"/>
                </a:solidFill>
              </a:rPr>
              <a:t> России от 8 ноября 2022 г. № 955, зарегистрировано в Минюсте России 6 февраля 2023 г., регистрационный № 72264);</a:t>
            </a:r>
          </a:p>
          <a:p>
            <a:pPr lvl="0"/>
            <a:r>
              <a:rPr lang="ru-RU" sz="4200" dirty="0" smtClean="0">
                <a:solidFill>
                  <a:schemeClr val="tx1"/>
                </a:solidFill>
              </a:rPr>
              <a:t>федеральная </a:t>
            </a:r>
            <a:r>
              <a:rPr lang="ru-RU" sz="4200" dirty="0">
                <a:solidFill>
                  <a:schemeClr val="tx1"/>
                </a:solidFill>
              </a:rPr>
              <a:t>образовательная программа дошкольного образования (утверждена приказом </a:t>
            </a:r>
            <a:r>
              <a:rPr lang="ru-RU" sz="4200" dirty="0" err="1">
                <a:solidFill>
                  <a:schemeClr val="tx1"/>
                </a:solidFill>
              </a:rPr>
              <a:t>Минпросвещения</a:t>
            </a:r>
            <a:r>
              <a:rPr lang="ru-RU" sz="4200" dirty="0">
                <a:solidFill>
                  <a:schemeClr val="tx1"/>
                </a:solidFill>
              </a:rPr>
              <a:t> России от 25 ноября 2022 г. № 1028, зарегистрировано в Минюсте России 28 декабря 2022 г., регистрационный № 71847);</a:t>
            </a:r>
          </a:p>
          <a:p>
            <a:pPr lvl="0"/>
            <a:r>
              <a:rPr lang="ru-RU" sz="4200" dirty="0">
                <a:solidFill>
                  <a:schemeClr val="tx1"/>
                </a:solidFill>
              </a:rPr>
              <a:t>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(утверждена приказом </a:t>
            </a:r>
            <a:r>
              <a:rPr lang="ru-RU" sz="4200" dirty="0" err="1">
                <a:solidFill>
                  <a:schemeClr val="tx1"/>
                </a:solidFill>
              </a:rPr>
              <a:t>Минпросвещения</a:t>
            </a:r>
            <a:r>
              <a:rPr lang="ru-RU" sz="4200" dirty="0">
                <a:solidFill>
                  <a:schemeClr val="tx1"/>
                </a:solidFill>
              </a:rPr>
              <a:t> России от 31 июля 2020 года № 373, зарегистрировано в Минюсте России 31 августа 2020 г., регистрационный № 59599);</a:t>
            </a:r>
          </a:p>
          <a:p>
            <a:pPr lvl="0"/>
            <a:r>
              <a:rPr lang="ru-RU" sz="4200" dirty="0">
                <a:solidFill>
                  <a:schemeClr val="tx1"/>
                </a:solidFill>
              </a:rPr>
              <a:t>Санитарные правила СП 2.4.3648-20 «Санитарно-эпидемиологические требования к организациям воспитания и обучения, отдыха и оздоровления детей и молодёжи (утверждены постановлением Главного государственного санитарного врача Российской Федерации от 28 сентября 2020 г. № 28, зарегистрировано в Минюсте России 18 декабря 2020 г., регистрационный № 61573);</a:t>
            </a:r>
          </a:p>
          <a:p>
            <a:pPr lvl="0"/>
            <a:r>
              <a:rPr lang="ru-RU" sz="4200" dirty="0">
                <a:solidFill>
                  <a:schemeClr val="tx1"/>
                </a:solidFill>
              </a:rPr>
              <a:t>Методические рекомендации по обеспечению санитарно-эпидемиологических требований к организациям, реализующим образовательные программы дошкольного образования, осуществляющим присмотр и уход за детьми, в том числе размещённых в жилых и нежилых помещениях жилищного фонда и нежилых зданий, а также детским центрам, центрам развития детей и иным хозяйствующим субъектам, реализующим образовательные программы дошкольного образования и (или) осуществляющим присмотр и уход за детьми, размещённых в нежилых помещениях (утверждены Руководителем Федеральной службы по надзору в сфере защиты прав потребителей и благополучия человека, Главным санитарным врачом РФ 28 сентября 2021 года).</a:t>
            </a:r>
          </a:p>
          <a:p>
            <a:r>
              <a:rPr lang="ru-RU" sz="4200" dirty="0" smtClean="0">
                <a:solidFill>
                  <a:schemeClr val="tx1"/>
                </a:solidFill>
              </a:rPr>
              <a:t>Распоряжение </a:t>
            </a:r>
            <a:r>
              <a:rPr lang="ru-RU" sz="4200" dirty="0">
                <a:solidFill>
                  <a:schemeClr val="tx1"/>
                </a:solidFill>
              </a:rPr>
              <a:t>от 5 февраля 2018 года N 28-рп О Стратегии духовно-нравственного воспитания детей в Тверской области на 2018 - 2027 годы</a:t>
            </a:r>
          </a:p>
          <a:p>
            <a:pPr lvl="0"/>
            <a:r>
              <a:rPr lang="ru-RU" sz="4200" dirty="0">
                <a:solidFill>
                  <a:schemeClr val="tx1"/>
                </a:solidFill>
              </a:rPr>
              <a:t>Устав МБДОУ «Детский сад № 23»;</a:t>
            </a:r>
          </a:p>
          <a:p>
            <a:pPr lvl="0"/>
            <a:r>
              <a:rPr lang="ru-RU" sz="4200" dirty="0">
                <a:solidFill>
                  <a:schemeClr val="tx1"/>
                </a:solidFill>
              </a:rPr>
              <a:t>Программа развития </a:t>
            </a:r>
            <a:r>
              <a:rPr lang="ru-RU" sz="4200" dirty="0" smtClean="0">
                <a:solidFill>
                  <a:schemeClr val="tx1"/>
                </a:solidFill>
              </a:rPr>
              <a:t>МБДОУ «Детский сад № 23»;</a:t>
            </a:r>
          </a:p>
          <a:p>
            <a:pPr lvl="0"/>
            <a:r>
              <a:rPr lang="ru-RU" altLang="ru-RU" sz="4200" dirty="0" smtClean="0">
                <a:solidFill>
                  <a:schemeClr val="tx1"/>
                </a:solidFill>
                <a:latin typeface="Times New Roman" panose="02020603050405020304" pitchFamily="18" charset="0"/>
                <a:cs typeface="Times New Roman" panose="02020603050405020304" pitchFamily="18" charset="0"/>
              </a:rPr>
              <a:t>Лицензия </a:t>
            </a:r>
            <a:endParaRPr lang="ru-RU" altLang="ru-RU" sz="4200" dirty="0">
              <a:solidFill>
                <a:schemeClr val="tx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032593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457200"/>
            <a:ext cx="8686800" cy="667544"/>
          </a:xfrm>
        </p:spPr>
        <p:txBody>
          <a:bodyPr>
            <a:normAutofit/>
          </a:bodyPr>
          <a:lstStyle/>
          <a:p>
            <a:pPr algn="ctr"/>
            <a:r>
              <a:rPr lang="ru-RU" sz="1800" b="1" u="sng" dirty="0" smtClean="0">
                <a:solidFill>
                  <a:schemeClr val="accent2">
                    <a:lumMod val="75000"/>
                  </a:schemeClr>
                </a:solidFill>
              </a:rPr>
              <a:t>Разделы основной образовательной программы дошкольного образования</a:t>
            </a:r>
            <a:endParaRPr lang="ru-RU" sz="1800" b="1" u="sng" dirty="0">
              <a:solidFill>
                <a:schemeClr val="accent2">
                  <a:lumMod val="75000"/>
                </a:schemeClr>
              </a:solidFill>
            </a:endParaRPr>
          </a:p>
        </p:txBody>
      </p:sp>
      <p:sp>
        <p:nvSpPr>
          <p:cNvPr id="3" name="Содержимое 2"/>
          <p:cNvSpPr>
            <a:spLocks noGrp="1"/>
          </p:cNvSpPr>
          <p:nvPr>
            <p:ph sz="half" idx="1"/>
          </p:nvPr>
        </p:nvSpPr>
        <p:spPr>
          <a:xfrm>
            <a:off x="689536" y="1175172"/>
            <a:ext cx="2250976" cy="4695800"/>
          </a:xfrm>
          <a:ln w="28575">
            <a:solidFill>
              <a:schemeClr val="accent1">
                <a:lumMod val="60000"/>
                <a:lumOff val="40000"/>
              </a:schemeClr>
            </a:solidFill>
          </a:ln>
        </p:spPr>
        <p:txBody>
          <a:bodyPr>
            <a:normAutofit fontScale="55000" lnSpcReduction="20000"/>
          </a:bodyPr>
          <a:lstStyle/>
          <a:p>
            <a:pPr algn="just" fontAlgn="base">
              <a:spcBef>
                <a:spcPct val="0"/>
              </a:spcBef>
              <a:spcAft>
                <a:spcPct val="0"/>
              </a:spcAft>
              <a:buNone/>
            </a:pPr>
            <a:r>
              <a:rPr lang="ru-RU" altLang="ru-RU" sz="2200" b="1" dirty="0" smtClean="0">
                <a:solidFill>
                  <a:schemeClr val="accent1">
                    <a:lumMod val="75000"/>
                  </a:schemeClr>
                </a:solidFill>
                <a:latin typeface="Times New Roman" pitchFamily="18" charset="0"/>
                <a:cs typeface="Arial" pitchFamily="34" charset="0"/>
              </a:rPr>
              <a:t>  Целевой</a:t>
            </a:r>
          </a:p>
          <a:p>
            <a:pPr algn="just" fontAlgn="base">
              <a:spcBef>
                <a:spcPct val="0"/>
              </a:spcBef>
              <a:spcAft>
                <a:spcPct val="0"/>
              </a:spcAft>
              <a:buNone/>
            </a:pPr>
            <a:endParaRPr lang="ru-RU" sz="2200" dirty="0" smtClean="0"/>
          </a:p>
          <a:p>
            <a:pPr algn="just" fontAlgn="base">
              <a:spcBef>
                <a:spcPct val="0"/>
              </a:spcBef>
              <a:spcAft>
                <a:spcPct val="0"/>
              </a:spcAft>
              <a:buNone/>
            </a:pPr>
            <a:r>
              <a:rPr lang="ru-RU" sz="2200" dirty="0" smtClean="0">
                <a:solidFill>
                  <a:schemeClr val="tx1"/>
                </a:solidFill>
              </a:rPr>
              <a:t>В </a:t>
            </a:r>
            <a:r>
              <a:rPr lang="ru-RU" sz="2200" dirty="0">
                <a:solidFill>
                  <a:schemeClr val="tx1"/>
                </a:solidFill>
              </a:rPr>
              <a:t>целевом </a:t>
            </a:r>
            <a:r>
              <a:rPr lang="ru-RU" sz="2200" dirty="0" smtClean="0">
                <a:solidFill>
                  <a:schemeClr val="tx1"/>
                </a:solidFill>
              </a:rPr>
              <a:t>разделе </a:t>
            </a:r>
          </a:p>
          <a:p>
            <a:pPr algn="just" fontAlgn="base">
              <a:spcBef>
                <a:spcPct val="0"/>
              </a:spcBef>
              <a:spcAft>
                <a:spcPct val="0"/>
              </a:spcAft>
              <a:buNone/>
            </a:pPr>
            <a:r>
              <a:rPr lang="ru-RU" sz="2200" dirty="0" smtClean="0">
                <a:solidFill>
                  <a:schemeClr val="tx1"/>
                </a:solidFill>
              </a:rPr>
              <a:t>Программы представлены </a:t>
            </a:r>
          </a:p>
          <a:p>
            <a:pPr algn="just" fontAlgn="base">
              <a:spcBef>
                <a:spcPct val="0"/>
              </a:spcBef>
              <a:spcAft>
                <a:spcPct val="0"/>
              </a:spcAft>
              <a:buNone/>
            </a:pPr>
            <a:r>
              <a:rPr lang="ru-RU" sz="2200" dirty="0" smtClean="0">
                <a:solidFill>
                  <a:schemeClr val="tx1"/>
                </a:solidFill>
              </a:rPr>
              <a:t>цели</a:t>
            </a:r>
            <a:r>
              <a:rPr lang="ru-RU" sz="2200" dirty="0">
                <a:solidFill>
                  <a:schemeClr val="tx1"/>
                </a:solidFill>
              </a:rPr>
              <a:t>, задачи, принципы и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подходы </a:t>
            </a:r>
            <a:r>
              <a:rPr lang="ru-RU" sz="2200" dirty="0">
                <a:solidFill>
                  <a:schemeClr val="tx1"/>
                </a:solidFill>
              </a:rPr>
              <a:t>к ее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формированию</a:t>
            </a:r>
            <a:r>
              <a:rPr lang="ru-RU" sz="2200" dirty="0">
                <a:solidFill>
                  <a:schemeClr val="tx1"/>
                </a:solidFill>
              </a:rPr>
              <a:t>;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планируемые </a:t>
            </a:r>
            <a:r>
              <a:rPr lang="ru-RU" sz="2200" dirty="0">
                <a:solidFill>
                  <a:schemeClr val="tx1"/>
                </a:solidFill>
              </a:rPr>
              <a:t>результаты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освоения </a:t>
            </a:r>
            <a:r>
              <a:rPr lang="ru-RU" sz="2200" dirty="0">
                <a:solidFill>
                  <a:schemeClr val="tx1"/>
                </a:solidFill>
              </a:rPr>
              <a:t>Программы в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младенческом</a:t>
            </a:r>
            <a:r>
              <a:rPr lang="ru-RU" sz="2200" dirty="0">
                <a:solidFill>
                  <a:schemeClr val="tx1"/>
                </a:solidFill>
              </a:rPr>
              <a:t>, раннем,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дошкольном </a:t>
            </a:r>
            <a:r>
              <a:rPr lang="ru-RU" sz="2200" dirty="0">
                <a:solidFill>
                  <a:schemeClr val="tx1"/>
                </a:solidFill>
              </a:rPr>
              <a:t>возрастах, а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также </a:t>
            </a:r>
            <a:r>
              <a:rPr lang="ru-RU" sz="2200" dirty="0">
                <a:solidFill>
                  <a:schemeClr val="tx1"/>
                </a:solidFill>
              </a:rPr>
              <a:t>на этапе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завершения </a:t>
            </a:r>
            <a:r>
              <a:rPr lang="ru-RU" sz="2200" dirty="0">
                <a:solidFill>
                  <a:schemeClr val="tx1"/>
                </a:solidFill>
              </a:rPr>
              <a:t>освоения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Программы</a:t>
            </a:r>
            <a:r>
              <a:rPr lang="ru-RU" sz="2200" dirty="0">
                <a:solidFill>
                  <a:schemeClr val="tx1"/>
                </a:solidFill>
              </a:rPr>
              <a:t>;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характеристики </a:t>
            </a:r>
          </a:p>
          <a:p>
            <a:pPr algn="just" fontAlgn="base">
              <a:spcBef>
                <a:spcPct val="0"/>
              </a:spcBef>
              <a:spcAft>
                <a:spcPct val="0"/>
              </a:spcAft>
              <a:buNone/>
            </a:pPr>
            <a:r>
              <a:rPr lang="ru-RU" sz="2200" dirty="0" smtClean="0">
                <a:solidFill>
                  <a:schemeClr val="tx1"/>
                </a:solidFill>
              </a:rPr>
              <a:t>особенностей </a:t>
            </a:r>
            <a:r>
              <a:rPr lang="ru-RU" sz="2200" dirty="0">
                <a:solidFill>
                  <a:schemeClr val="tx1"/>
                </a:solidFill>
              </a:rPr>
              <a:t>развития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детей </a:t>
            </a:r>
            <a:r>
              <a:rPr lang="ru-RU" sz="2200" dirty="0">
                <a:solidFill>
                  <a:schemeClr val="tx1"/>
                </a:solidFill>
              </a:rPr>
              <a:t>младенческого,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раннего </a:t>
            </a:r>
            <a:r>
              <a:rPr lang="ru-RU" sz="2200" dirty="0">
                <a:solidFill>
                  <a:schemeClr val="tx1"/>
                </a:solidFill>
              </a:rPr>
              <a:t>и дошкольного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возрастов</a:t>
            </a:r>
            <a:r>
              <a:rPr lang="ru-RU" sz="2200" dirty="0">
                <a:solidFill>
                  <a:schemeClr val="tx1"/>
                </a:solidFill>
              </a:rPr>
              <a:t>, подходы к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педагогической </a:t>
            </a:r>
          </a:p>
          <a:p>
            <a:pPr algn="just" fontAlgn="base">
              <a:spcBef>
                <a:spcPct val="0"/>
              </a:spcBef>
              <a:spcAft>
                <a:spcPct val="0"/>
              </a:spcAft>
              <a:buNone/>
            </a:pPr>
            <a:r>
              <a:rPr lang="ru-RU" sz="2200" dirty="0" smtClean="0">
                <a:solidFill>
                  <a:schemeClr val="tx1"/>
                </a:solidFill>
              </a:rPr>
              <a:t>диагностике </a:t>
            </a:r>
            <a:r>
              <a:rPr lang="ru-RU" sz="2200" dirty="0">
                <a:solidFill>
                  <a:schemeClr val="tx1"/>
                </a:solidFill>
              </a:rPr>
              <a:t>планируемых </a:t>
            </a:r>
            <a:endParaRPr lang="ru-RU" sz="2200" dirty="0" smtClean="0">
              <a:solidFill>
                <a:schemeClr val="tx1"/>
              </a:solidFill>
            </a:endParaRPr>
          </a:p>
          <a:p>
            <a:pPr algn="just" fontAlgn="base">
              <a:spcBef>
                <a:spcPct val="0"/>
              </a:spcBef>
              <a:spcAft>
                <a:spcPct val="0"/>
              </a:spcAft>
              <a:buNone/>
            </a:pPr>
            <a:r>
              <a:rPr lang="ru-RU" sz="2200" dirty="0" smtClean="0">
                <a:solidFill>
                  <a:schemeClr val="tx1"/>
                </a:solidFill>
              </a:rPr>
              <a:t>результатов</a:t>
            </a:r>
            <a:r>
              <a:rPr lang="ru-RU" sz="2200" dirty="0">
                <a:solidFill>
                  <a:schemeClr val="tx1"/>
                </a:solidFill>
              </a:rPr>
              <a:t>.</a:t>
            </a:r>
          </a:p>
          <a:p>
            <a:pPr algn="just" fontAlgn="base">
              <a:spcBef>
                <a:spcPct val="0"/>
              </a:spcBef>
              <a:spcAft>
                <a:spcPct val="0"/>
              </a:spcAft>
              <a:buNone/>
            </a:pPr>
            <a:endParaRPr lang="ru-RU" altLang="ru-RU" sz="1200" b="1" dirty="0" smtClean="0">
              <a:solidFill>
                <a:schemeClr val="tx1"/>
              </a:solidFill>
              <a:latin typeface="Times New Roman" pitchFamily="18" charset="0"/>
              <a:cs typeface="Arial" pitchFamily="34" charset="0"/>
            </a:endParaRPr>
          </a:p>
        </p:txBody>
      </p:sp>
      <p:sp>
        <p:nvSpPr>
          <p:cNvPr id="4" name="Содержимое 3"/>
          <p:cNvSpPr>
            <a:spLocks noGrp="1"/>
          </p:cNvSpPr>
          <p:nvPr>
            <p:ph sz="half" idx="2"/>
          </p:nvPr>
        </p:nvSpPr>
        <p:spPr>
          <a:xfrm>
            <a:off x="6535191" y="1175172"/>
            <a:ext cx="2279313" cy="5178028"/>
          </a:xfrm>
          <a:ln w="28575">
            <a:solidFill>
              <a:schemeClr val="accent1">
                <a:lumMod val="60000"/>
                <a:lumOff val="40000"/>
              </a:schemeClr>
            </a:solidFill>
          </a:ln>
        </p:spPr>
        <p:txBody>
          <a:bodyPr>
            <a:normAutofit fontScale="55000" lnSpcReduction="20000"/>
          </a:bodyPr>
          <a:lstStyle/>
          <a:p>
            <a:pPr algn="ctr" fontAlgn="base">
              <a:spcBef>
                <a:spcPct val="0"/>
              </a:spcBef>
              <a:spcAft>
                <a:spcPct val="0"/>
              </a:spcAft>
              <a:buNone/>
            </a:pPr>
            <a:r>
              <a:rPr lang="ru-RU" altLang="ru-RU" sz="1600" b="1" dirty="0" smtClean="0">
                <a:solidFill>
                  <a:schemeClr val="accent1">
                    <a:lumMod val="75000"/>
                  </a:schemeClr>
                </a:solidFill>
                <a:latin typeface="Times New Roman" pitchFamily="18" charset="0"/>
                <a:cs typeface="Arial" pitchFamily="34" charset="0"/>
              </a:rPr>
              <a:t>Организационный </a:t>
            </a:r>
          </a:p>
          <a:p>
            <a:pPr marL="0" indent="0">
              <a:buNone/>
            </a:pPr>
            <a:r>
              <a:rPr lang="ru-RU" dirty="0">
                <a:solidFill>
                  <a:schemeClr val="tx1"/>
                </a:solidFill>
              </a:rPr>
              <a:t>Организационный раздел Программы включает описание: </a:t>
            </a:r>
            <a:endParaRPr lang="ru-RU" sz="1800" dirty="0">
              <a:solidFill>
                <a:schemeClr val="tx1"/>
              </a:solidFill>
            </a:endParaRPr>
          </a:p>
          <a:p>
            <a:pPr lvl="0"/>
            <a:r>
              <a:rPr lang="ru-RU" dirty="0">
                <a:solidFill>
                  <a:schemeClr val="tx1"/>
                </a:solidFill>
              </a:rPr>
              <a:t>психолого-педагогических и кадровых условий реализации Программы; </a:t>
            </a:r>
            <a:endParaRPr lang="ru-RU" sz="1800" dirty="0">
              <a:solidFill>
                <a:schemeClr val="tx1"/>
              </a:solidFill>
            </a:endParaRPr>
          </a:p>
          <a:p>
            <a:pPr lvl="0"/>
            <a:r>
              <a:rPr lang="ru-RU" dirty="0">
                <a:solidFill>
                  <a:schemeClr val="tx1"/>
                </a:solidFill>
              </a:rPr>
              <a:t>организации развивающей предметно-пространственной среды (далее – РППС); </a:t>
            </a:r>
            <a:endParaRPr lang="ru-RU" sz="1800" dirty="0">
              <a:solidFill>
                <a:schemeClr val="tx1"/>
              </a:solidFill>
            </a:endParaRPr>
          </a:p>
          <a:p>
            <a:pPr lvl="0"/>
            <a:r>
              <a:rPr lang="ru-RU" dirty="0">
                <a:solidFill>
                  <a:schemeClr val="tx1"/>
                </a:solidFill>
              </a:rPr>
              <a:t>материально-техническое обеспечение </a:t>
            </a:r>
            <a:r>
              <a:rPr lang="ru-RU" dirty="0" smtClean="0">
                <a:solidFill>
                  <a:schemeClr val="tx1"/>
                </a:solidFill>
              </a:rPr>
              <a:t>Программы</a:t>
            </a:r>
            <a:endParaRPr lang="ru-RU" sz="1800" dirty="0">
              <a:solidFill>
                <a:schemeClr val="tx1"/>
              </a:solidFill>
            </a:endParaRPr>
          </a:p>
          <a:p>
            <a:pPr lvl="0"/>
            <a:r>
              <a:rPr lang="ru-RU" dirty="0">
                <a:solidFill>
                  <a:schemeClr val="tx1"/>
                </a:solidFill>
              </a:rPr>
              <a:t>обеспеченность методическими материалами и средствами обучения и воспитания.</a:t>
            </a:r>
            <a:endParaRPr lang="ru-RU" sz="1800" dirty="0">
              <a:solidFill>
                <a:schemeClr val="tx1"/>
              </a:solidFill>
            </a:endParaRPr>
          </a:p>
          <a:p>
            <a:r>
              <a:rPr lang="ru-RU" dirty="0">
                <a:solidFill>
                  <a:schemeClr val="tx1"/>
                </a:solidFill>
              </a:rPr>
              <a:t>В разделе представлены режим и распорядок дня во всех возрастных группах, календарный план воспитательной работы.</a:t>
            </a:r>
            <a:endParaRPr lang="ru-RU" sz="1800" dirty="0">
              <a:solidFill>
                <a:schemeClr val="tx1"/>
              </a:solidFill>
            </a:endParaRPr>
          </a:p>
          <a:p>
            <a:pPr marL="0" lvl="1" fontAlgn="base">
              <a:spcBef>
                <a:spcPct val="0"/>
              </a:spcBef>
              <a:spcAft>
                <a:spcPct val="0"/>
              </a:spcAft>
              <a:buClr>
                <a:srgbClr val="990000"/>
              </a:buClr>
              <a:buNone/>
            </a:pPr>
            <a:endParaRPr lang="ru-RU" altLang="ru-RU" sz="1300" b="1" dirty="0" smtClean="0">
              <a:solidFill>
                <a:schemeClr val="tx1"/>
              </a:solidFill>
              <a:latin typeface="Times New Roman" pitchFamily="18" charset="0"/>
              <a:cs typeface="Arial" pitchFamily="34" charset="0"/>
            </a:endParaRPr>
          </a:p>
        </p:txBody>
      </p:sp>
      <p:sp>
        <p:nvSpPr>
          <p:cNvPr id="5" name="Прямоугольник 4"/>
          <p:cNvSpPr/>
          <p:nvPr/>
        </p:nvSpPr>
        <p:spPr>
          <a:xfrm>
            <a:off x="2994204" y="980728"/>
            <a:ext cx="3487295" cy="5040560"/>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200" dirty="0"/>
          </a:p>
        </p:txBody>
      </p:sp>
      <p:sp>
        <p:nvSpPr>
          <p:cNvPr id="8" name="TextBox 7"/>
          <p:cNvSpPr txBox="1"/>
          <p:nvPr/>
        </p:nvSpPr>
        <p:spPr>
          <a:xfrm>
            <a:off x="2940512" y="992953"/>
            <a:ext cx="3540987" cy="6309420"/>
          </a:xfrm>
          <a:prstGeom prst="rect">
            <a:avLst/>
          </a:prstGeom>
          <a:noFill/>
        </p:spPr>
        <p:txBody>
          <a:bodyPr wrap="square" rtlCol="0">
            <a:spAutoFit/>
          </a:bodyPr>
          <a:lstStyle/>
          <a:p>
            <a:pPr algn="ctr"/>
            <a:r>
              <a:rPr lang="ru-RU" sz="1100" b="1" dirty="0" smtClean="0">
                <a:solidFill>
                  <a:schemeClr val="accent1">
                    <a:lumMod val="75000"/>
                  </a:schemeClr>
                </a:solidFill>
                <a:latin typeface="+mj-lt"/>
              </a:rPr>
              <a:t>Содержательный</a:t>
            </a:r>
          </a:p>
          <a:p>
            <a:r>
              <a:rPr lang="ru-RU" sz="1100" dirty="0">
                <a:latin typeface="+mj-lt"/>
              </a:rPr>
              <a:t>Содержательный раздел Программы включает описание:</a:t>
            </a:r>
          </a:p>
          <a:p>
            <a:pPr lvl="0"/>
            <a:r>
              <a:rPr lang="ru-RU" sz="1100" dirty="0">
                <a:latin typeface="+mj-lt"/>
              </a:rPr>
              <a:t>задач и содержания образовательной деятельности по каждой из образовательных областей для всех возрастных групп обучающихся (социально-коммуникативное, познавательное, речевое, художественно-эстетическое, физическое развитие) в соответствии с федеральной программой и с учетом используемых методических пособий, обеспечивающих реализацию данного содержания. </a:t>
            </a:r>
          </a:p>
          <a:p>
            <a:pPr lvl="0"/>
            <a:r>
              <a:rPr lang="ru-RU" sz="1100" dirty="0">
                <a:latin typeface="+mj-lt"/>
              </a:rPr>
              <a:t>вариативных форм, способов, методов и средств реализации Федеральной программы с учетом возрастных и индивидуальных особенностей воспитанников, специфики их образовательных потребностей и интересов; </a:t>
            </a:r>
          </a:p>
          <a:p>
            <a:pPr lvl="0"/>
            <a:r>
              <a:rPr lang="ru-RU" sz="1100" dirty="0">
                <a:latin typeface="+mj-lt"/>
              </a:rPr>
              <a:t>особенностей образовательной деятельности разных видов и культурных практик;</a:t>
            </a:r>
          </a:p>
          <a:p>
            <a:pPr lvl="0"/>
            <a:r>
              <a:rPr lang="ru-RU" sz="1100" dirty="0">
                <a:latin typeface="+mj-lt"/>
              </a:rPr>
              <a:t>способов поддержки детской инициативы; </a:t>
            </a:r>
          </a:p>
          <a:p>
            <a:pPr lvl="0"/>
            <a:r>
              <a:rPr lang="ru-RU" sz="1100" dirty="0">
                <a:latin typeface="+mj-lt"/>
              </a:rPr>
              <a:t>особенностей взаимодействия педагогического коллектива с семьями обучающихся; </a:t>
            </a:r>
          </a:p>
          <a:p>
            <a:pPr lvl="0"/>
            <a:r>
              <a:rPr lang="ru-RU" sz="1100" dirty="0">
                <a:latin typeface="+mj-lt"/>
              </a:rPr>
              <a:t>образовательной деятельности по профессиональной коррекции нарушений развития детей.</a:t>
            </a:r>
          </a:p>
          <a:p>
            <a:r>
              <a:rPr lang="ru-RU" sz="1100" dirty="0">
                <a:latin typeface="+mj-lt"/>
              </a:rPr>
              <a:t>Содержательный раздел включает рабочую программу воспитания, которая раскрывает задачи и направления воспитательной работы, предусматривает приобщение детей к российским традиционным духовным ценностям, включая культурные ценности своей этнической группы, правилам и нормам поведения в российском обществе.</a:t>
            </a:r>
          </a:p>
          <a:p>
            <a:pPr algn="ctr"/>
            <a:endParaRPr lang="ru-RU" sz="1600" b="1" dirty="0" smtClean="0">
              <a:solidFill>
                <a:schemeClr val="accent1">
                  <a:lumMod val="75000"/>
                </a:schemeClr>
              </a:solidFill>
            </a:endParaRPr>
          </a:p>
          <a:p>
            <a:pPr algn="ctr"/>
            <a:r>
              <a:rPr lang="ru-RU" sz="1600" b="1" dirty="0" smtClean="0">
                <a:solidFill>
                  <a:schemeClr val="accent1">
                    <a:lumMod val="75000"/>
                  </a:schemeClr>
                </a:solidFill>
              </a:rPr>
              <a:t> </a:t>
            </a:r>
          </a:p>
          <a:p>
            <a:endParaRPr lang="ru-RU" sz="1200" b="1" dirty="0" smtClean="0"/>
          </a:p>
          <a:p>
            <a:endParaRPr lang="ru-RU" sz="1200" b="1" dirty="0" smtClean="0"/>
          </a:p>
          <a:p>
            <a:endParaRPr lang="ru-RU" sz="1200" dirty="0" smtClean="0"/>
          </a:p>
          <a:p>
            <a:endParaRPr lang="ru-RU" sz="1400" b="1" dirty="0" smtClean="0"/>
          </a:p>
          <a:p>
            <a:endParaRPr lang="ru-RU" sz="14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11560" y="620688"/>
            <a:ext cx="7920880" cy="5801588"/>
          </a:xfrm>
          <a:prstGeom prst="rect">
            <a:avLst/>
          </a:prstGeom>
        </p:spPr>
        <p:txBody>
          <a:bodyPr wrap="square">
            <a:spAutoFit/>
          </a:bodyPr>
          <a:lstStyle/>
          <a:p>
            <a:pPr marL="12700" marR="12700" indent="457200" algn="ctr">
              <a:lnSpc>
                <a:spcPct val="150000"/>
              </a:lnSpc>
              <a:spcBef>
                <a:spcPts val="2100"/>
              </a:spcBef>
              <a:spcAft>
                <a:spcPts val="0"/>
              </a:spcAft>
            </a:pPr>
            <a:r>
              <a:rPr lang="ru-RU" sz="2000" b="1" dirty="0" smtClean="0">
                <a:solidFill>
                  <a:schemeClr val="accent1"/>
                </a:solidFill>
                <a:ea typeface="Times New Roman" panose="02020603050405020304" pitchFamily="18" charset="0"/>
                <a:cs typeface="Segoe UI Semibold" panose="020B0702040204020203" pitchFamily="34" charset="0"/>
              </a:rPr>
              <a:t>Задачи </a:t>
            </a:r>
            <a:r>
              <a:rPr lang="ru-RU" sz="2000" b="1" dirty="0">
                <a:solidFill>
                  <a:schemeClr val="accent1"/>
                </a:solidFill>
                <a:ea typeface="Times New Roman" panose="02020603050405020304" pitchFamily="18" charset="0"/>
                <a:cs typeface="Segoe UI Semibold" panose="020B0702040204020203" pitchFamily="34" charset="0"/>
              </a:rPr>
              <a:t>и содержание образования (обучения и воспитания) по образовательным областям.</a:t>
            </a:r>
          </a:p>
          <a:p>
            <a:pPr marL="12700" marR="12700" algn="just">
              <a:lnSpc>
                <a:spcPct val="150000"/>
              </a:lnSpc>
              <a:spcBef>
                <a:spcPts val="2100"/>
              </a:spcBef>
              <a:spcAft>
                <a:spcPts val="0"/>
              </a:spcAft>
            </a:pPr>
            <a:r>
              <a:rPr lang="ru-RU" dirty="0">
                <a:latin typeface="+mj-lt"/>
                <a:ea typeface="Times New Roman" panose="02020603050405020304" pitchFamily="18" charset="0"/>
              </a:rPr>
              <a:t>Федеральная программа определяет содержательные линии образовательной деятельности, реализуемые ДОО по основным направлениям развития детей дошкольного возраста (социально-коммуникативного</a:t>
            </a:r>
            <a:r>
              <a:rPr lang="ru-RU" dirty="0" smtClean="0">
                <a:latin typeface="+mj-lt"/>
                <a:ea typeface="Times New Roman" panose="02020603050405020304" pitchFamily="18" charset="0"/>
              </a:rPr>
              <a:t>, познавательного</a:t>
            </a:r>
            <a:r>
              <a:rPr lang="ru-RU" dirty="0">
                <a:latin typeface="+mj-lt"/>
                <a:ea typeface="Times New Roman" panose="02020603050405020304" pitchFamily="18" charset="0"/>
              </a:rPr>
              <a:t>, речевого, художественно-эстетического, физического развития).</a:t>
            </a:r>
          </a:p>
          <a:p>
            <a:pPr marL="12700" marR="12700" algn="just">
              <a:lnSpc>
                <a:spcPct val="150000"/>
              </a:lnSpc>
              <a:spcBef>
                <a:spcPts val="2100"/>
              </a:spcBef>
              <a:spcAft>
                <a:spcPts val="0"/>
              </a:spcAft>
            </a:pPr>
            <a:r>
              <a:rPr lang="ru-RU" dirty="0">
                <a:latin typeface="+mj-lt"/>
                <a:ea typeface="Times New Roman" panose="02020603050405020304" pitchFamily="18" charset="0"/>
              </a:rPr>
              <a:t>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от двух месяцев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a:t>
            </a:r>
          </a:p>
        </p:txBody>
      </p:sp>
    </p:spTree>
    <p:extLst>
      <p:ext uri="{BB962C8B-B14F-4D97-AF65-F5344CB8AC3E}">
        <p14:creationId xmlns:p14="http://schemas.microsoft.com/office/powerpoint/2010/main" val="33779034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670</TotalTime>
  <Words>2364</Words>
  <Application>Microsoft Office PowerPoint</Application>
  <PresentationFormat>Экран (4:3)</PresentationFormat>
  <Paragraphs>142</Paragraphs>
  <Slides>18</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18</vt:i4>
      </vt:variant>
    </vt:vector>
  </HeadingPairs>
  <TitlesOfParts>
    <vt:vector size="29" baseType="lpstr">
      <vt:lpstr>SimSun</vt:lpstr>
      <vt:lpstr>Arial</vt:lpstr>
      <vt:lpstr>Calibri</vt:lpstr>
      <vt:lpstr>Garamond</vt:lpstr>
      <vt:lpstr>Lucida Sans Unicode</vt:lpstr>
      <vt:lpstr>Mangal</vt:lpstr>
      <vt:lpstr>Segoe UI Semibold</vt:lpstr>
      <vt:lpstr>Times New Roman</vt:lpstr>
      <vt:lpstr>Wingdings</vt:lpstr>
      <vt:lpstr>Wingdings 3</vt:lpstr>
      <vt:lpstr>Натуральные материалы</vt:lpstr>
      <vt:lpstr>муниципальное бюджетное дошкольное  образовательное учреждение  «Детский сад № 23»</vt:lpstr>
      <vt:lpstr>Уважаемые родители !</vt:lpstr>
      <vt:lpstr>Презентация PowerPoint</vt:lpstr>
      <vt:lpstr>   Программа разрабатывается, утверждается и реализуется в  МБДОУ «Детский сад № 23»:</vt:lpstr>
      <vt:lpstr>Для чего нужна образовательная программа</vt:lpstr>
      <vt:lpstr>Презентация PowerPoint</vt:lpstr>
      <vt:lpstr>Образовательная программа  МБДОУ «Детский сад № 23»  разработана в соответствии с основными нормативно-правовыми документами по дошкольному воспитанию: </vt:lpstr>
      <vt:lpstr>Разделы основной образовательной программы дошкольного образования</vt:lpstr>
      <vt:lpstr>Презентация PowerPoint</vt:lpstr>
      <vt:lpstr> Образовательные области</vt:lpstr>
      <vt:lpstr>Презентация PowerPoint</vt:lpstr>
      <vt:lpstr>Презентация PowerPoint</vt:lpstr>
      <vt:lpstr>О требованиях к результатам освоения программы</vt:lpstr>
      <vt:lpstr>Главными целями взаимодействия педагогического коллектива ДОО с семьями обучающихся дошкольного возраста являются: </vt:lpstr>
      <vt:lpstr>Формы работы по взаимодействию с родителями</vt:lpstr>
      <vt:lpstr>Программа воспитания </vt:lpstr>
      <vt:lpstr>Общая цель воспитания  в ДОУ -  личностное развитие каждого ребенка с учетом его индивидуальности и создание условий для позитивной социализации  детей на основе традиционных ценностей российского общества, что предполагает: - формирование первоначальных представлений о традиционных ценностях российского народа, социально приемлемых нормах и правилах поведения; - формирование ценностного отношения к окружающему миру (природному и социокультурному), другим людям, себе; становление первичного опыта деятельности и поведения в соответствии с традиционными ценностями, принятыми в обществе нормами и правилами  (п..29.2.1.1 ФОП ДО) </vt:lpstr>
      <vt:lpstr>Направления воспитания Патриотическое направление воспитания Духовно-нравственное направление воспитания Социальное направление воспитания Познавательное направление воспитания Физическое и оздоровительное направление воспитания Трудовое направление воспитания Эстетическое направление воспитания Концептуальные положения воспитательной системы ДОУ формирование общей культуры, духовно-нравственных ценностей, развитие физических, интеллектуальных, нравственных, эстетических и личностных качеств, формирование предпосылок учебной деятельности, сохранение и укрепление здоровья воспитанников, создание комфортных, безопасных условий для  всестороннего развития, воспитания детей, их успешной социализации,  сплочение и консолидация коллектива ДОО, укрепление социальной солидарности, повышение доверия личности, к жизни в России, согражданам, коллегам, обществу, настоящему и будущему малой Родины, Российской Федерации, на основе базовых ценностей Российского гражданского общества и развитие у подрастающего поколения навыков позитивной социализации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  «Детский сад №4»</dc:title>
  <dc:creator>Admin</dc:creator>
  <cp:lastModifiedBy>Детсад</cp:lastModifiedBy>
  <cp:revision>74</cp:revision>
  <dcterms:created xsi:type="dcterms:W3CDTF">2016-12-19T09:57:34Z</dcterms:created>
  <dcterms:modified xsi:type="dcterms:W3CDTF">2025-10-29T06:44:03Z</dcterms:modified>
</cp:coreProperties>
</file>